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Economica"/>
      <p:regular r:id="rId44"/>
      <p:bold r:id="rId45"/>
      <p:italic r:id="rId46"/>
      <p:boldItalic r:id="rId47"/>
    </p:embeddedFont>
    <p:embeddedFont>
      <p:font typeface="Lato"/>
      <p:regular r:id="rId48"/>
      <p:bold r:id="rId49"/>
      <p:italic r:id="rId50"/>
      <p:boldItalic r:id="rId51"/>
    </p:embeddedFont>
    <p:embeddedFont>
      <p:font typeface="Helvetica Neue"/>
      <p:regular r:id="rId52"/>
      <p:bold r:id="rId53"/>
      <p:italic r:id="rId54"/>
      <p:boldItalic r:id="rId55"/>
    </p:embeddedFont>
    <p:embeddedFont>
      <p:font typeface="Gill Sans"/>
      <p:regular r:id="rId56"/>
      <p:bold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Economica-regular.fntdata"/><Relationship Id="rId43" Type="http://schemas.openxmlformats.org/officeDocument/2006/relationships/slide" Target="slides/slide38.xml"/><Relationship Id="rId46" Type="http://schemas.openxmlformats.org/officeDocument/2006/relationships/font" Target="fonts/Economica-italic.fntdata"/><Relationship Id="rId45" Type="http://schemas.openxmlformats.org/officeDocument/2006/relationships/font" Target="fonts/Economica-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Economica-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6.xml"/><Relationship Id="rId55" Type="http://schemas.openxmlformats.org/officeDocument/2006/relationships/font" Target="fonts/HelveticaNeue-boldItalic.fntdata"/><Relationship Id="rId10" Type="http://schemas.openxmlformats.org/officeDocument/2006/relationships/slide" Target="slides/slide5.xml"/><Relationship Id="rId54" Type="http://schemas.openxmlformats.org/officeDocument/2006/relationships/font" Target="fonts/HelveticaNeue-italic.fntdata"/><Relationship Id="rId13" Type="http://schemas.openxmlformats.org/officeDocument/2006/relationships/slide" Target="slides/slide8.xml"/><Relationship Id="rId57" Type="http://schemas.openxmlformats.org/officeDocument/2006/relationships/font" Target="fonts/GillSans-bold.fntdata"/><Relationship Id="rId12" Type="http://schemas.openxmlformats.org/officeDocument/2006/relationships/slide" Target="slides/slide7.xml"/><Relationship Id="rId56" Type="http://schemas.openxmlformats.org/officeDocument/2006/relationships/font" Target="fonts/GillSans-regular.fntdata"/><Relationship Id="rId15" Type="http://schemas.openxmlformats.org/officeDocument/2006/relationships/slide" Target="slides/slide10.xml"/><Relationship Id="rId59" Type="http://schemas.openxmlformats.org/officeDocument/2006/relationships/font" Target="fonts/OpenSans-bold.fntdata"/><Relationship Id="rId14" Type="http://schemas.openxmlformats.org/officeDocument/2006/relationships/slide" Target="slides/slide9.xml"/><Relationship Id="rId58" Type="http://schemas.openxmlformats.org/officeDocument/2006/relationships/font" Target="fonts/Ope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Anyone know when THE human genome was sequenced?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8fb95737_0_70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b8fb95737_0_7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b8fa4062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b8fa4062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b8fa406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b8fa406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8fa4062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8fa4062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b8fa4062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8fa4062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b8fa4062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b8fa4062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b8fb9573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b8fb9573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b8fb9573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b8fb9573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b8fb9573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b8fb9573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b8fb9573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b8fb9573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b8fb95737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b8fb95737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c05722d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c05722d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b8fb9573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b8fb9573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b8fb9573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b8fb9573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b8fb9573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b8fb9573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b8fb9573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b8fb9573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b8fb9573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b8fb9573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b8fb95737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b8fb95737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b8fb95737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b8fb95737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b8fb95737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b8fb95737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b8fb95737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b8fb95737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e72d5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ee72d5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b8fb95737_0_6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1b8fb95737_0_6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b8fb95737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b8fb95737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b8fb95737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b8fb95737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b8fb95737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b8fb95737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b8fb95737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b8fb95737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b8fb95737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b8fb95737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b8fb95737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b8fb95737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b8fb95737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b8fb95737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b8fb95737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b8fb95737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be4b7df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be4b7df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Paraphrasing from "The Gene", Mukherjee.</a:t>
            </a:r>
            <a:endParaRPr/>
          </a:p>
          <a:p>
            <a:pPr indent="0" lvl="0" marL="0" rtl="0" algn="l">
              <a:spcBef>
                <a:spcPts val="0"/>
              </a:spcBef>
              <a:spcAft>
                <a:spcPts val="0"/>
              </a:spcAft>
              <a:buNone/>
            </a:pPr>
            <a:r>
              <a:rPr lang="en"/>
              <a:t>Kravitz, a grad student of Mark Skolnick's was presenting work on mapping the gene that causes hemochromatosis. Using large, multi-generational Mormon families in Utah, they had found that the hemochromatosis gene was linked to an immune-response gene.</a:t>
            </a:r>
            <a:endParaRPr/>
          </a:p>
          <a:p>
            <a:pPr indent="0" lvl="0" marL="0" rtl="0" algn="l">
              <a:spcBef>
                <a:spcPts val="0"/>
              </a:spcBef>
              <a:spcAft>
                <a:spcPts val="0"/>
              </a:spcAft>
              <a:buNone/>
            </a:pPr>
            <a:r>
              <a:rPr lang="en"/>
              <a:t>Botstein, who was in the audience, knew that polymorphisms (genetic variation) existed throughout the human genome. He was excited by the work that Kravitz presented and thought that polypmorhpisms could be used to help map the gene underlying </a:t>
            </a:r>
            <a:r>
              <a:rPr lang="en">
                <a:solidFill>
                  <a:schemeClr val="dk1"/>
                </a:solidFill>
              </a:rPr>
              <a:t>hemochromatosis. This lead to the concept of linkage mapping.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e2463c7e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e2463c7e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Paraphrasing from "The Gene", Mukherjee.</a:t>
            </a:r>
            <a:endParaRPr/>
          </a:p>
          <a:p>
            <a:pPr indent="0" lvl="0" marL="0" rtl="0" algn="l">
              <a:spcBef>
                <a:spcPts val="0"/>
              </a:spcBef>
              <a:spcAft>
                <a:spcPts val="0"/>
              </a:spcAft>
              <a:buNone/>
            </a:pPr>
            <a:r>
              <a:rPr lang="en"/>
              <a:t>Kravitz, a grad student of Mark Skolnick's was presenting work on mapping the gene that causes hemochromatosis. Using large, multi-generational Mormon families in Utah, they had found that the hemochromatosis gene was linked to an immune-response gene.</a:t>
            </a:r>
            <a:endParaRPr/>
          </a:p>
          <a:p>
            <a:pPr indent="0" lvl="0" marL="0" rtl="0" algn="l">
              <a:spcBef>
                <a:spcPts val="0"/>
              </a:spcBef>
              <a:spcAft>
                <a:spcPts val="0"/>
              </a:spcAft>
              <a:buNone/>
            </a:pPr>
            <a:r>
              <a:rPr lang="en"/>
              <a:t>Botstein, who was in the audience, knew that polymorphisms (genetic variation) existed throughout the human genome. He was excited by the work that Kravitz presented and thought that polypmorhpisms could be used to help map the gene underlying </a:t>
            </a:r>
            <a:r>
              <a:rPr lang="en">
                <a:solidFill>
                  <a:schemeClr val="dk1"/>
                </a:solidFill>
              </a:rPr>
              <a:t>hemochromatosis. This lead to the concept of linkage mapping.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e2463c7e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ee2463c7e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e2463c7e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ee2463c7e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e2463c7e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e2463c7e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8fa4062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8fa4062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2" name="Google Shape;12;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3" name="Google Shape;53;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61" name="Shape 61"/>
        <p:cNvGrpSpPr/>
        <p:nvPr/>
      </p:nvGrpSpPr>
      <p:grpSpPr>
        <a:xfrm>
          <a:off x="0" y="0"/>
          <a:ext cx="0" cy="0"/>
          <a:chOff x="0" y="0"/>
          <a:chExt cx="0" cy="0"/>
        </a:xfrm>
      </p:grpSpPr>
      <p:sp>
        <p:nvSpPr>
          <p:cNvPr id="62" name="Google Shape;62;p14"/>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63" name="Google Shape;63;p14"/>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4600"/>
              <a:buFont typeface="Helvetica Neue"/>
              <a:buNone/>
              <a:defRPr b="0" i="0" sz="23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64" name="Google Shape;64;p14"/>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65" name="Shape 65"/>
        <p:cNvGrpSpPr/>
        <p:nvPr/>
      </p:nvGrpSpPr>
      <p:grpSpPr>
        <a:xfrm>
          <a:off x="0" y="0"/>
          <a:ext cx="0" cy="0"/>
          <a:chOff x="0" y="0"/>
          <a:chExt cx="0" cy="0"/>
        </a:xfrm>
      </p:grpSpPr>
      <p:sp>
        <p:nvSpPr>
          <p:cNvPr id="66" name="Google Shape;66;p15"/>
          <p:cNvSpPr txBox="1"/>
          <p:nvPr>
            <p:ph type="title"/>
          </p:nvPr>
        </p:nvSpPr>
        <p:spPr>
          <a:xfrm>
            <a:off x="500063" y="133945"/>
            <a:ext cx="8126100" cy="6363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56D6"/>
              </a:buClr>
              <a:buSzPts val="900"/>
              <a:buFont typeface="Lato"/>
              <a:buNone/>
              <a:defRPr b="0" i="0" sz="4100" u="none" cap="none" strike="noStrike">
                <a:solidFill>
                  <a:srgbClr val="0056D6"/>
                </a:solidFill>
                <a:latin typeface="Lato"/>
                <a:ea typeface="Lato"/>
                <a:cs typeface="Lato"/>
                <a:sym typeface="Lato"/>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67" name="Google Shape;67;p15"/>
          <p:cNvSpPr txBox="1"/>
          <p:nvPr>
            <p:ph idx="1" type="body"/>
          </p:nvPr>
        </p:nvSpPr>
        <p:spPr>
          <a:xfrm>
            <a:off x="500063" y="1460004"/>
            <a:ext cx="8126100" cy="3013800"/>
          </a:xfrm>
          <a:prstGeom prst="rect">
            <a:avLst/>
          </a:prstGeom>
          <a:noFill/>
          <a:ln>
            <a:noFill/>
          </a:ln>
        </p:spPr>
        <p:txBody>
          <a:bodyPr anchorCtr="0" anchor="ctr" bIns="58925" lIns="58925" spcFirstLastPara="1" rIns="58925" wrap="square" tIns="58925">
            <a:noAutofit/>
          </a:bodyPr>
          <a:lstStyle>
            <a:lvl1pPr indent="-374650" lvl="0" marL="457200" marR="0" rtl="0" algn="l">
              <a:lnSpc>
                <a:spcPct val="100000"/>
              </a:lnSpc>
              <a:spcBef>
                <a:spcPts val="1500"/>
              </a:spcBef>
              <a:spcAft>
                <a:spcPts val="0"/>
              </a:spcAft>
              <a:buClr>
                <a:srgbClr val="000000"/>
              </a:buClr>
              <a:buSzPts val="2300"/>
              <a:buFont typeface="Lato"/>
              <a:buChar char="•"/>
              <a:defRPr b="0" i="0" sz="2300" u="none" cap="none" strike="noStrike">
                <a:solidFill>
                  <a:srgbClr val="000000"/>
                </a:solidFill>
                <a:latin typeface="Lato"/>
                <a:ea typeface="Lato"/>
                <a:cs typeface="Lato"/>
                <a:sym typeface="Lato"/>
              </a:defRPr>
            </a:lvl1pPr>
            <a:lvl2pPr indent="-374650" lvl="1" marL="914400" marR="0" rtl="0" algn="l">
              <a:lnSpc>
                <a:spcPct val="100000"/>
              </a:lnSpc>
              <a:spcBef>
                <a:spcPts val="1500"/>
              </a:spcBef>
              <a:spcAft>
                <a:spcPts val="0"/>
              </a:spcAft>
              <a:buClr>
                <a:srgbClr val="000000"/>
              </a:buClr>
              <a:buSzPts val="2300"/>
              <a:buFont typeface="Lato"/>
              <a:buChar char="•"/>
              <a:defRPr b="0" i="0" sz="2300" u="none" cap="none" strike="noStrike">
                <a:solidFill>
                  <a:srgbClr val="000000"/>
                </a:solidFill>
                <a:latin typeface="Lato"/>
                <a:ea typeface="Lato"/>
                <a:cs typeface="Lato"/>
                <a:sym typeface="Lato"/>
              </a:defRPr>
            </a:lvl2pPr>
            <a:lvl3pPr indent="-374650" lvl="2" marL="1371600" marR="0" rtl="0" algn="l">
              <a:lnSpc>
                <a:spcPct val="100000"/>
              </a:lnSpc>
              <a:spcBef>
                <a:spcPts val="1500"/>
              </a:spcBef>
              <a:spcAft>
                <a:spcPts val="0"/>
              </a:spcAft>
              <a:buClr>
                <a:srgbClr val="000000"/>
              </a:buClr>
              <a:buSzPts val="2300"/>
              <a:buFont typeface="Lato"/>
              <a:buChar char="•"/>
              <a:defRPr b="0" i="0" sz="2300" u="none" cap="none" strike="noStrike">
                <a:solidFill>
                  <a:srgbClr val="000000"/>
                </a:solidFill>
                <a:latin typeface="Lato"/>
                <a:ea typeface="Lato"/>
                <a:cs typeface="Lato"/>
                <a:sym typeface="Lato"/>
              </a:defRPr>
            </a:lvl3pPr>
            <a:lvl4pPr indent="-374650" lvl="3" marL="1828800" marR="0" rtl="0" algn="l">
              <a:lnSpc>
                <a:spcPct val="100000"/>
              </a:lnSpc>
              <a:spcBef>
                <a:spcPts val="1500"/>
              </a:spcBef>
              <a:spcAft>
                <a:spcPts val="0"/>
              </a:spcAft>
              <a:buClr>
                <a:srgbClr val="000000"/>
              </a:buClr>
              <a:buSzPts val="2300"/>
              <a:buFont typeface="Lato"/>
              <a:buChar char="•"/>
              <a:defRPr b="0" i="0" sz="2300" u="none" cap="none" strike="noStrike">
                <a:solidFill>
                  <a:srgbClr val="000000"/>
                </a:solidFill>
                <a:latin typeface="Lato"/>
                <a:ea typeface="Lato"/>
                <a:cs typeface="Lato"/>
                <a:sym typeface="Lato"/>
              </a:defRPr>
            </a:lvl4pPr>
            <a:lvl5pPr indent="-374650" lvl="4" marL="2286000" marR="0" rtl="0" algn="l">
              <a:lnSpc>
                <a:spcPct val="100000"/>
              </a:lnSpc>
              <a:spcBef>
                <a:spcPts val="1500"/>
              </a:spcBef>
              <a:spcAft>
                <a:spcPts val="0"/>
              </a:spcAft>
              <a:buClr>
                <a:srgbClr val="000000"/>
              </a:buClr>
              <a:buSzPts val="2300"/>
              <a:buFont typeface="Lato"/>
              <a:buChar char="•"/>
              <a:defRPr b="0" i="0" sz="2300" u="none" cap="none" strike="noStrike">
                <a:solidFill>
                  <a:srgbClr val="000000"/>
                </a:solidFill>
                <a:latin typeface="Lato"/>
                <a:ea typeface="Lato"/>
                <a:cs typeface="Lato"/>
                <a:sym typeface="Lato"/>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68" name="Google Shape;68;p15"/>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69" name="Shape 69"/>
        <p:cNvGrpSpPr/>
        <p:nvPr/>
      </p:nvGrpSpPr>
      <p:grpSpPr>
        <a:xfrm>
          <a:off x="0" y="0"/>
          <a:ext cx="0" cy="0"/>
          <a:chOff x="0" y="0"/>
          <a:chExt cx="0" cy="0"/>
        </a:xfrm>
      </p:grpSpPr>
      <p:sp>
        <p:nvSpPr>
          <p:cNvPr id="70" name="Google Shape;70;p16"/>
          <p:cNvSpPr txBox="1"/>
          <p:nvPr>
            <p:ph type="title"/>
          </p:nvPr>
        </p:nvSpPr>
        <p:spPr>
          <a:xfrm>
            <a:off x="500063" y="133945"/>
            <a:ext cx="8126100" cy="6363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56D6"/>
              </a:buClr>
              <a:buSzPts val="900"/>
              <a:buFont typeface="Helvetica Neue"/>
              <a:buNone/>
              <a:defRPr b="0" i="0" sz="4100" u="none" cap="none" strike="noStrike">
                <a:solidFill>
                  <a:srgbClr val="0056D6"/>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71" name="Google Shape;71;p16"/>
          <p:cNvSpPr txBox="1"/>
          <p:nvPr>
            <p:ph idx="1" type="body"/>
          </p:nvPr>
        </p:nvSpPr>
        <p:spPr>
          <a:xfrm>
            <a:off x="500063" y="1460004"/>
            <a:ext cx="8126100" cy="3013800"/>
          </a:xfrm>
          <a:prstGeom prst="rect">
            <a:avLst/>
          </a:prstGeom>
          <a:noFill/>
          <a:ln>
            <a:noFill/>
          </a:ln>
        </p:spPr>
        <p:txBody>
          <a:bodyPr anchorCtr="0" anchor="ctr" bIns="58925" lIns="58925" spcFirstLastPara="1" rIns="58925" wrap="square" tIns="58925">
            <a:noAutofit/>
          </a:bodyPr>
          <a:lstStyle>
            <a:lvl1pPr indent="-374650" lvl="0" marL="4572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1500"/>
              </a:spcBef>
              <a:spcAft>
                <a:spcPts val="0"/>
              </a:spcAft>
              <a:buClr>
                <a:srgbClr val="000000"/>
              </a:buClr>
              <a:buSzPts val="23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72" name="Google Shape;72;p16"/>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2 Column">
  <p:cSld name="Title &amp; Bullets - 2 Column">
    <p:spTree>
      <p:nvGrpSpPr>
        <p:cNvPr id="73" name="Shape 73"/>
        <p:cNvGrpSpPr/>
        <p:nvPr/>
      </p:nvGrpSpPr>
      <p:grpSpPr>
        <a:xfrm>
          <a:off x="0" y="0"/>
          <a:ext cx="0" cy="0"/>
          <a:chOff x="0" y="0"/>
          <a:chExt cx="0" cy="0"/>
        </a:xfrm>
      </p:grpSpPr>
      <p:sp>
        <p:nvSpPr>
          <p:cNvPr id="74" name="Google Shape;74;p17"/>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75" name="Google Shape;75;p17"/>
          <p:cNvSpPr txBox="1"/>
          <p:nvPr>
            <p:ph idx="1" type="body"/>
          </p:nvPr>
        </p:nvSpPr>
        <p:spPr>
          <a:xfrm>
            <a:off x="892969" y="1460004"/>
            <a:ext cx="7358100" cy="3013800"/>
          </a:xfrm>
          <a:prstGeom prst="rect">
            <a:avLst/>
          </a:prstGeom>
          <a:noFill/>
          <a:ln>
            <a:noFill/>
          </a:ln>
        </p:spPr>
        <p:txBody>
          <a:bodyPr anchorCtr="0" anchor="t"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1pPr>
            <a:lvl2pPr indent="-450850" lvl="1" marL="9144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50850" lvl="2" marL="13716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50850" lvl="3" marL="18288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50850" lvl="4" marL="2286000" marR="0" rtl="0" algn="l">
              <a:lnSpc>
                <a:spcPct val="100000"/>
              </a:lnSpc>
              <a:spcBef>
                <a:spcPts val="2400"/>
              </a:spcBef>
              <a:spcAft>
                <a:spcPts val="0"/>
              </a:spcAft>
              <a:buClr>
                <a:srgbClr val="000000"/>
              </a:buClr>
              <a:buSzPts val="35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76" name="Google Shape;76;p17"/>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77" name="Shape 77"/>
        <p:cNvGrpSpPr/>
        <p:nvPr/>
      </p:nvGrpSpPr>
      <p:grpSpPr>
        <a:xfrm>
          <a:off x="0" y="0"/>
          <a:ext cx="0" cy="0"/>
          <a:chOff x="0" y="0"/>
          <a:chExt cx="0" cy="0"/>
        </a:xfrm>
      </p:grpSpPr>
      <p:sp>
        <p:nvSpPr>
          <p:cNvPr id="78" name="Google Shape;78;p18"/>
          <p:cNvSpPr txBox="1"/>
          <p:nvPr>
            <p:ph idx="1" type="body"/>
          </p:nvPr>
        </p:nvSpPr>
        <p:spPr>
          <a:xfrm>
            <a:off x="892969" y="669727"/>
            <a:ext cx="7358100" cy="3804000"/>
          </a:xfrm>
          <a:prstGeom prst="rect">
            <a:avLst/>
          </a:prstGeom>
          <a:noFill/>
          <a:ln>
            <a:noFill/>
          </a:ln>
        </p:spPr>
        <p:txBody>
          <a:bodyPr anchorCtr="0" anchor="ctr" bIns="58925" lIns="58925" spcFirstLastPara="1" rIns="58925" wrap="square" tIns="58925">
            <a:noAutofit/>
          </a:bodyPr>
          <a:lstStyle>
            <a:lvl1pPr indent="-520700" lvl="0" marL="457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520700" lvl="1" marL="914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520700" lvl="2" marL="137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520700" lvl="3" marL="1828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520700" lvl="4" marL="2286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79" name="Google Shape;79;p18"/>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sp>
        <p:nvSpPr>
          <p:cNvPr id="81" name="Google Shape;81;p19"/>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82" name="Shape 82"/>
        <p:cNvGrpSpPr/>
        <p:nvPr/>
      </p:nvGrpSpPr>
      <p:grpSpPr>
        <a:xfrm>
          <a:off x="0" y="0"/>
          <a:ext cx="0" cy="0"/>
          <a:chOff x="0" y="0"/>
          <a:chExt cx="0" cy="0"/>
        </a:xfrm>
      </p:grpSpPr>
      <p:sp>
        <p:nvSpPr>
          <p:cNvPr id="83" name="Google Shape;83;p20"/>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84" name="Google Shape;84;p20"/>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85" name="Shape 85"/>
        <p:cNvGrpSpPr/>
        <p:nvPr/>
      </p:nvGrpSpPr>
      <p:grpSpPr>
        <a:xfrm>
          <a:off x="0" y="0"/>
          <a:ext cx="0" cy="0"/>
          <a:chOff x="0" y="0"/>
          <a:chExt cx="0" cy="0"/>
        </a:xfrm>
      </p:grpSpPr>
      <p:sp>
        <p:nvSpPr>
          <p:cNvPr id="86" name="Google Shape;86;p21"/>
          <p:cNvSpPr txBox="1"/>
          <p:nvPr>
            <p:ph type="title"/>
          </p:nvPr>
        </p:nvSpPr>
        <p:spPr>
          <a:xfrm>
            <a:off x="892969" y="1567160"/>
            <a:ext cx="7358100" cy="20091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Helvetica Neue"/>
              <a:buNone/>
              <a:defRPr b="0" i="0" sz="54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87" name="Google Shape;87;p21"/>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6" name="Google Shape;16;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88" name="Shape 88"/>
        <p:cNvGrpSpPr/>
        <p:nvPr/>
      </p:nvGrpSpPr>
      <p:grpSpPr>
        <a:xfrm>
          <a:off x="0" y="0"/>
          <a:ext cx="0" cy="0"/>
          <a:chOff x="0" y="0"/>
          <a:chExt cx="0" cy="0"/>
        </a:xfrm>
      </p:grpSpPr>
      <p:sp>
        <p:nvSpPr>
          <p:cNvPr id="89" name="Google Shape;89;p22"/>
          <p:cNvSpPr/>
          <p:nvPr>
            <p:ph idx="2" type="pic"/>
          </p:nvPr>
        </p:nvSpPr>
        <p:spPr>
          <a:xfrm>
            <a:off x="1714500" y="863947"/>
            <a:ext cx="5715000" cy="2404200"/>
          </a:xfrm>
          <a:prstGeom prst="rect">
            <a:avLst/>
          </a:prstGeom>
          <a:noFill/>
          <a:ln>
            <a:noFill/>
          </a:ln>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type="title"/>
          </p:nvPr>
        </p:nvSpPr>
        <p:spPr>
          <a:xfrm>
            <a:off x="892969" y="3884414"/>
            <a:ext cx="7358100" cy="8973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91" name="Google Shape;91;p22"/>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Reflection">
  <p:cSld name="Photo - Horizontal Reflection">
    <p:spTree>
      <p:nvGrpSpPr>
        <p:cNvPr id="92" name="Shape 92"/>
        <p:cNvGrpSpPr/>
        <p:nvPr/>
      </p:nvGrpSpPr>
      <p:grpSpPr>
        <a:xfrm>
          <a:off x="0" y="0"/>
          <a:ext cx="0" cy="0"/>
          <a:chOff x="0" y="0"/>
          <a:chExt cx="0" cy="0"/>
        </a:xfrm>
      </p:grpSpPr>
      <p:sp>
        <p:nvSpPr>
          <p:cNvPr id="93" name="Google Shape;93;p23"/>
          <p:cNvSpPr/>
          <p:nvPr>
            <p:ph idx="2" type="pic"/>
          </p:nvPr>
        </p:nvSpPr>
        <p:spPr>
          <a:xfrm>
            <a:off x="1714500" y="863947"/>
            <a:ext cx="5715000" cy="2404200"/>
          </a:xfrm>
          <a:prstGeom prst="rect">
            <a:avLst/>
          </a:prstGeom>
          <a:noFill/>
          <a:ln>
            <a:noFill/>
          </a:ln>
          <a:effectLst>
            <a:reflection blurRad="0" dir="0" dist="0" endA="0" endPos="40000" fadeDir="5400012" kx="0" rotWithShape="0" algn="bl" stA="50000" stPos="0" sy="-100000" ky="0"/>
          </a:effectLst>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94" name="Google Shape;94;p23"/>
          <p:cNvSpPr txBox="1"/>
          <p:nvPr>
            <p:ph type="title"/>
          </p:nvPr>
        </p:nvSpPr>
        <p:spPr>
          <a:xfrm>
            <a:off x="892969" y="3884414"/>
            <a:ext cx="7358100" cy="8973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95" name="Google Shape;95;p23"/>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96" name="Shape 96"/>
        <p:cNvGrpSpPr/>
        <p:nvPr/>
      </p:nvGrpSpPr>
      <p:grpSpPr>
        <a:xfrm>
          <a:off x="0" y="0"/>
          <a:ext cx="0" cy="0"/>
          <a:chOff x="0" y="0"/>
          <a:chExt cx="0" cy="0"/>
        </a:xfrm>
      </p:grpSpPr>
      <p:sp>
        <p:nvSpPr>
          <p:cNvPr id="97" name="Google Shape;97;p24"/>
          <p:cNvSpPr/>
          <p:nvPr>
            <p:ph idx="2" type="pic"/>
          </p:nvPr>
        </p:nvSpPr>
        <p:spPr>
          <a:xfrm>
            <a:off x="5009555" y="1038076"/>
            <a:ext cx="2964600" cy="2967000"/>
          </a:xfrm>
          <a:prstGeom prst="rect">
            <a:avLst/>
          </a:prstGeom>
          <a:noFill/>
          <a:ln>
            <a:noFill/>
          </a:ln>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98" name="Google Shape;98;p24"/>
          <p:cNvSpPr txBox="1"/>
          <p:nvPr>
            <p:ph type="title"/>
          </p:nvPr>
        </p:nvSpPr>
        <p:spPr>
          <a:xfrm>
            <a:off x="446484" y="743396"/>
            <a:ext cx="41256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45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99" name="Google Shape;99;p24"/>
          <p:cNvSpPr txBox="1"/>
          <p:nvPr>
            <p:ph idx="1" type="body"/>
          </p:nvPr>
        </p:nvSpPr>
        <p:spPr>
          <a:xfrm>
            <a:off x="446484" y="2524869"/>
            <a:ext cx="4125600" cy="17412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00" name="Google Shape;100;p24"/>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Reflection">
  <p:cSld name="Photo - Vertical Reflection">
    <p:spTree>
      <p:nvGrpSpPr>
        <p:cNvPr id="101" name="Shape 101"/>
        <p:cNvGrpSpPr/>
        <p:nvPr/>
      </p:nvGrpSpPr>
      <p:grpSpPr>
        <a:xfrm>
          <a:off x="0" y="0"/>
          <a:ext cx="0" cy="0"/>
          <a:chOff x="0" y="0"/>
          <a:chExt cx="0" cy="0"/>
        </a:xfrm>
      </p:grpSpPr>
      <p:sp>
        <p:nvSpPr>
          <p:cNvPr id="102" name="Google Shape;102;p25"/>
          <p:cNvSpPr/>
          <p:nvPr>
            <p:ph idx="2" type="pic"/>
          </p:nvPr>
        </p:nvSpPr>
        <p:spPr>
          <a:xfrm>
            <a:off x="5009555" y="1038076"/>
            <a:ext cx="2964600" cy="2967000"/>
          </a:xfrm>
          <a:prstGeom prst="rect">
            <a:avLst/>
          </a:prstGeom>
          <a:noFill/>
          <a:ln>
            <a:noFill/>
          </a:ln>
          <a:effectLst>
            <a:reflection blurRad="0" dir="0" dist="0" endA="0" endPos="40000" fadeDir="5400012" kx="0" rotWithShape="0" algn="bl" stA="50000" stPos="0" sy="-100000" ky="0"/>
          </a:effectLst>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03" name="Google Shape;103;p25"/>
          <p:cNvSpPr txBox="1"/>
          <p:nvPr>
            <p:ph type="title"/>
          </p:nvPr>
        </p:nvSpPr>
        <p:spPr>
          <a:xfrm>
            <a:off x="446484" y="743396"/>
            <a:ext cx="41256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45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04" name="Google Shape;104;p25"/>
          <p:cNvSpPr txBox="1"/>
          <p:nvPr>
            <p:ph idx="1" type="body"/>
          </p:nvPr>
        </p:nvSpPr>
        <p:spPr>
          <a:xfrm>
            <a:off x="446484" y="2524869"/>
            <a:ext cx="4125600" cy="17412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2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05" name="Google Shape;105;p25"/>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106" name="Shape 106"/>
        <p:cNvGrpSpPr/>
        <p:nvPr/>
      </p:nvGrpSpPr>
      <p:grpSpPr>
        <a:xfrm>
          <a:off x="0" y="0"/>
          <a:ext cx="0" cy="0"/>
          <a:chOff x="0" y="0"/>
          <a:chExt cx="0" cy="0"/>
        </a:xfrm>
      </p:grpSpPr>
      <p:sp>
        <p:nvSpPr>
          <p:cNvPr id="107" name="Google Shape;107;p26"/>
          <p:cNvSpPr/>
          <p:nvPr>
            <p:ph idx="2" type="pic"/>
          </p:nvPr>
        </p:nvSpPr>
        <p:spPr>
          <a:xfrm>
            <a:off x="5045273" y="1520279"/>
            <a:ext cx="2884200" cy="2886600"/>
          </a:xfrm>
          <a:prstGeom prst="rect">
            <a:avLst/>
          </a:prstGeom>
          <a:noFill/>
          <a:ln>
            <a:noFill/>
          </a:ln>
        </p:spPr>
        <p:txBody>
          <a:bodyPr anchorCtr="0" anchor="t" bIns="58925" lIns="58925" spcFirstLastPara="1" rIns="58925" wrap="square" tIns="58925">
            <a:noAutofit/>
          </a:bodyPr>
          <a:lstStyle>
            <a:lvl1pPr indent="-368300" lvl="0" marL="571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368300" lvl="1" marL="863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368300" lvl="2" marL="1143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368300" lvl="3" marL="1435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368300" lvl="4" marL="17145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355600" lvl="5" marL="19431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355600" lvl="6" marL="21717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355600" lvl="7" marL="24003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368300" lvl="8" marL="264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08" name="Google Shape;108;p26"/>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09" name="Google Shape;109;p26"/>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10" name="Google Shape;110;p26"/>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Left">
  <p:cSld name="Title &amp; Bullets - Left">
    <p:spTree>
      <p:nvGrpSpPr>
        <p:cNvPr id="111" name="Shape 111"/>
        <p:cNvGrpSpPr/>
        <p:nvPr/>
      </p:nvGrpSpPr>
      <p:grpSpPr>
        <a:xfrm>
          <a:off x="0" y="0"/>
          <a:ext cx="0" cy="0"/>
          <a:chOff x="0" y="0"/>
          <a:chExt cx="0" cy="0"/>
        </a:xfrm>
      </p:grpSpPr>
      <p:sp>
        <p:nvSpPr>
          <p:cNvPr id="112" name="Google Shape;112;p27"/>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13" name="Google Shape;113;p27"/>
          <p:cNvSpPr txBox="1"/>
          <p:nvPr>
            <p:ph idx="1" type="body"/>
          </p:nvPr>
        </p:nvSpPr>
        <p:spPr>
          <a:xfrm>
            <a:off x="892969" y="1460004"/>
            <a:ext cx="3545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14" name="Google Shape;114;p27"/>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Right">
  <p:cSld name="Title &amp; Bullets - Right">
    <p:spTree>
      <p:nvGrpSpPr>
        <p:cNvPr id="115" name="Shape 115"/>
        <p:cNvGrpSpPr/>
        <p:nvPr/>
      </p:nvGrpSpPr>
      <p:grpSpPr>
        <a:xfrm>
          <a:off x="0" y="0"/>
          <a:ext cx="0" cy="0"/>
          <a:chOff x="0" y="0"/>
          <a:chExt cx="0" cy="0"/>
        </a:xfrm>
      </p:grpSpPr>
      <p:sp>
        <p:nvSpPr>
          <p:cNvPr id="116" name="Google Shape;116;p28"/>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17" name="Google Shape;117;p28"/>
          <p:cNvSpPr txBox="1"/>
          <p:nvPr>
            <p:ph idx="1" type="body"/>
          </p:nvPr>
        </p:nvSpPr>
        <p:spPr>
          <a:xfrm>
            <a:off x="5464969" y="1460004"/>
            <a:ext cx="2786100" cy="3013800"/>
          </a:xfrm>
          <a:prstGeom prst="rect">
            <a:avLst/>
          </a:prstGeom>
          <a:noFill/>
          <a:ln>
            <a:noFill/>
          </a:ln>
        </p:spPr>
        <p:txBody>
          <a:bodyPr anchorCtr="0" anchor="ctr"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18" name="Google Shape;118;p28"/>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copy">
  <p:cSld name="Title &amp; Subtitle copy">
    <p:spTree>
      <p:nvGrpSpPr>
        <p:cNvPr id="119" name="Shape 119"/>
        <p:cNvGrpSpPr/>
        <p:nvPr/>
      </p:nvGrpSpPr>
      <p:grpSpPr>
        <a:xfrm>
          <a:off x="0" y="0"/>
          <a:ext cx="0" cy="0"/>
          <a:chOff x="0" y="0"/>
          <a:chExt cx="0" cy="0"/>
        </a:xfrm>
      </p:grpSpPr>
      <p:sp>
        <p:nvSpPr>
          <p:cNvPr id="120" name="Google Shape;120;p29"/>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21" name="Google Shape;121;p29"/>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22" name="Google Shape;122;p29"/>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copy 1">
  <p:cSld name="Title &amp; Subtitle copy 1">
    <p:spTree>
      <p:nvGrpSpPr>
        <p:cNvPr id="123" name="Shape 123"/>
        <p:cNvGrpSpPr/>
        <p:nvPr/>
      </p:nvGrpSpPr>
      <p:grpSpPr>
        <a:xfrm>
          <a:off x="0" y="0"/>
          <a:ext cx="0" cy="0"/>
          <a:chOff x="0" y="0"/>
          <a:chExt cx="0" cy="0"/>
        </a:xfrm>
      </p:grpSpPr>
      <p:sp>
        <p:nvSpPr>
          <p:cNvPr id="124" name="Google Shape;124;p30"/>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25" name="Google Shape;125;p30"/>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4600"/>
              <a:buFont typeface="Gill Sans"/>
              <a:buNone/>
              <a:defRPr b="0" i="0" sz="23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26" name="Google Shape;126;p30"/>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127" name="Shape 127"/>
        <p:cNvGrpSpPr/>
        <p:nvPr/>
      </p:nvGrpSpPr>
      <p:grpSpPr>
        <a:xfrm>
          <a:off x="0" y="0"/>
          <a:ext cx="0" cy="0"/>
          <a:chOff x="0" y="0"/>
          <a:chExt cx="0" cy="0"/>
        </a:xfrm>
      </p:grpSpPr>
      <p:sp>
        <p:nvSpPr>
          <p:cNvPr id="128" name="Google Shape;128;p31"/>
          <p:cNvSpPr txBox="1"/>
          <p:nvPr>
            <p:ph idx="12" type="sldNum"/>
          </p:nvPr>
        </p:nvSpPr>
        <p:spPr>
          <a:xfrm>
            <a:off x="8446291" y="4858345"/>
            <a:ext cx="240600" cy="180900"/>
          </a:xfrm>
          <a:prstGeom prst="rect">
            <a:avLst/>
          </a:prstGeom>
          <a:noFill/>
          <a:ln>
            <a:noFill/>
          </a:ln>
        </p:spPr>
        <p:txBody>
          <a:bodyPr anchorCtr="0" anchor="t" bIns="24550" lIns="24550" spcFirstLastPara="1" rIns="24550" wrap="square" tIns="24550">
            <a:noAutofit/>
          </a:bodyPr>
          <a:lstStyle>
            <a:lvl1pPr indent="0" lvl="0"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1pPr>
            <a:lvl2pPr indent="0" lvl="1"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2pPr>
            <a:lvl3pPr indent="0" lvl="2"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3pPr>
            <a:lvl4pPr indent="0" lvl="3"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4pPr>
            <a:lvl5pPr indent="0" lvl="4"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5pPr>
            <a:lvl6pPr indent="0" lvl="5"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6pPr>
            <a:lvl7pPr indent="0" lvl="6"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7pPr>
            <a:lvl8pPr indent="0" lvl="7"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8pPr>
            <a:lvl9pPr indent="0" lvl="8" marL="0" marR="0" rtl="0" algn="r">
              <a:lnSpc>
                <a:spcPct val="100000"/>
              </a:lnSpc>
              <a:spcBef>
                <a:spcPts val="0"/>
              </a:spcBef>
              <a:spcAft>
                <a:spcPts val="0"/>
              </a:spcAft>
              <a:buClr>
                <a:srgbClr val="000000"/>
              </a:buClr>
              <a:buFont typeface="Cambria"/>
              <a:buNone/>
              <a:defRPr b="0" i="0" sz="1200" u="none" cap="none" strike="noStrike">
                <a:solidFill>
                  <a:srgbClr val="000000"/>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
              <a:t>‹#›</a:t>
            </a:fld>
            <a:endParaRPr>
              <a:latin typeface="Gill Sans"/>
              <a:ea typeface="Gill Sans"/>
              <a:cs typeface="Gill Sans"/>
              <a:sym typeface="Gill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 name="Google Shape;22;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 2 Column copy">
  <p:cSld name="Title &amp; Bullets - 2 Column copy">
    <p:spTree>
      <p:nvGrpSpPr>
        <p:cNvPr id="129" name="Shape 129"/>
        <p:cNvGrpSpPr/>
        <p:nvPr/>
      </p:nvGrpSpPr>
      <p:grpSpPr>
        <a:xfrm>
          <a:off x="0" y="0"/>
          <a:ext cx="0" cy="0"/>
          <a:chOff x="0" y="0"/>
          <a:chExt cx="0" cy="0"/>
        </a:xfrm>
      </p:grpSpPr>
      <p:sp>
        <p:nvSpPr>
          <p:cNvPr id="130" name="Google Shape;130;p32"/>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131" name="Google Shape;131;p32"/>
          <p:cNvSpPr txBox="1"/>
          <p:nvPr>
            <p:ph idx="1" type="body"/>
          </p:nvPr>
        </p:nvSpPr>
        <p:spPr>
          <a:xfrm>
            <a:off x="892969" y="1460004"/>
            <a:ext cx="7358100" cy="3013800"/>
          </a:xfrm>
          <a:prstGeom prst="rect">
            <a:avLst/>
          </a:prstGeom>
          <a:noFill/>
          <a:ln>
            <a:noFill/>
          </a:ln>
        </p:spPr>
        <p:txBody>
          <a:bodyPr anchorCtr="0" anchor="t" bIns="58925" lIns="58925" spcFirstLastPara="1" rIns="58925" wrap="square" tIns="58925">
            <a:noAutofit/>
          </a:bodyPr>
          <a:lstStyle>
            <a:lvl1pPr indent="-450850" lvl="0" marL="4572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1pPr>
            <a:lvl2pPr indent="-450850" lvl="1" marL="9144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2pPr>
            <a:lvl3pPr indent="-450850" lvl="2" marL="13716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3pPr>
            <a:lvl4pPr indent="-450850" lvl="3" marL="18288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4pPr>
            <a:lvl5pPr indent="-450850" lvl="4" marL="2286000" marR="0" rtl="0" algn="l">
              <a:lnSpc>
                <a:spcPct val="100000"/>
              </a:lnSpc>
              <a:spcBef>
                <a:spcPts val="2400"/>
              </a:spcBef>
              <a:spcAft>
                <a:spcPts val="0"/>
              </a:spcAft>
              <a:buClr>
                <a:srgbClr val="000000"/>
              </a:buClr>
              <a:buSzPts val="3500"/>
              <a:buFont typeface="Gill Sans"/>
              <a:buChar char="•"/>
              <a:defRPr b="0" i="0" sz="2100" u="none" cap="none" strike="noStrike">
                <a:solidFill>
                  <a:srgbClr val="000000"/>
                </a:solidFill>
                <a:latin typeface="Gill Sans"/>
                <a:ea typeface="Gill Sans"/>
                <a:cs typeface="Gill Sans"/>
                <a:sym typeface="Gill Sans"/>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132" name="Google Shape;132;p32"/>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 name="Google Shape;26;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4" name="Google Shape;34;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3" name="Google Shape;43;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4" name="Google Shape;44;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5" name="Google Shape;45;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472450" y="4814047"/>
            <a:ext cx="609600" cy="2132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 name="Shape 57"/>
        <p:cNvGrpSpPr/>
        <p:nvPr/>
      </p:nvGrpSpPr>
      <p:grpSpPr>
        <a:xfrm>
          <a:off x="0" y="0"/>
          <a:ext cx="0" cy="0"/>
          <a:chOff x="0" y="0"/>
          <a:chExt cx="0" cy="0"/>
        </a:xfrm>
      </p:grpSpPr>
      <p:sp>
        <p:nvSpPr>
          <p:cNvPr id="58" name="Google Shape;58;p13"/>
          <p:cNvSpPr txBox="1"/>
          <p:nvPr>
            <p:ph idx="1" type="body"/>
          </p:nvPr>
        </p:nvSpPr>
        <p:spPr>
          <a:xfrm>
            <a:off x="892969" y="669727"/>
            <a:ext cx="7358100" cy="3804000"/>
          </a:xfrm>
          <a:prstGeom prst="rect">
            <a:avLst/>
          </a:prstGeom>
          <a:noFill/>
          <a:ln>
            <a:noFill/>
          </a:ln>
        </p:spPr>
        <p:txBody>
          <a:bodyPr anchorCtr="0" anchor="ctr" bIns="58925" lIns="58925" spcFirstLastPara="1" rIns="58925" wrap="square" tIns="58925">
            <a:noAutofit/>
          </a:bodyPr>
          <a:lstStyle>
            <a:lvl1pPr indent="-520700" lvl="0" marL="457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1pPr>
            <a:lvl2pPr indent="-520700" lvl="1" marL="914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2pPr>
            <a:lvl3pPr indent="-520700" lvl="2" marL="1371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3pPr>
            <a:lvl4pPr indent="-520700" lvl="3" marL="1828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4pPr>
            <a:lvl5pPr indent="-520700" lvl="4" marL="22860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5pPr>
            <a:lvl6pPr indent="-520700" lvl="5" marL="27432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6pPr>
            <a:lvl7pPr indent="-520700" lvl="6" marL="32004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7pPr>
            <a:lvl8pPr indent="-520700" lvl="7" marL="36576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8pPr>
            <a:lvl9pPr indent="-520700" lvl="8" marL="4114800" marR="0" rtl="0" algn="l">
              <a:lnSpc>
                <a:spcPct val="100000"/>
              </a:lnSpc>
              <a:spcBef>
                <a:spcPts val="3100"/>
              </a:spcBef>
              <a:spcAft>
                <a:spcPts val="0"/>
              </a:spcAft>
              <a:buClr>
                <a:srgbClr val="000000"/>
              </a:buClr>
              <a:buSzPts val="4600"/>
              <a:buFont typeface="Helvetica Neue"/>
              <a:buChar char="•"/>
              <a:defRPr b="0" i="0" sz="2700" u="none" cap="none" strike="noStrike">
                <a:solidFill>
                  <a:srgbClr val="000000"/>
                </a:solidFill>
                <a:latin typeface="Helvetica Neue"/>
                <a:ea typeface="Helvetica Neue"/>
                <a:cs typeface="Helvetica Neue"/>
                <a:sym typeface="Helvetica Neue"/>
              </a:defRPr>
            </a:lvl9pPr>
          </a:lstStyle>
          <a:p/>
        </p:txBody>
      </p:sp>
      <p:sp>
        <p:nvSpPr>
          <p:cNvPr id="59" name="Google Shape;59;p13"/>
          <p:cNvSpPr txBox="1"/>
          <p:nvPr>
            <p:ph type="title"/>
          </p:nvPr>
        </p:nvSpPr>
        <p:spPr>
          <a:xfrm>
            <a:off x="892969" y="133945"/>
            <a:ext cx="7358100" cy="12858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1pPr>
            <a:lvl2pPr indent="152400" lvl="1"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2pPr>
            <a:lvl3pPr indent="292100" lvl="2"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3pPr>
            <a:lvl4pPr indent="444500" lvl="3"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4pPr>
            <a:lvl5pPr indent="584200" lvl="4"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5pPr>
            <a:lvl6pPr indent="736600" lvl="5"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6pPr>
            <a:lvl7pPr indent="889000" lvl="6"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7pPr>
            <a:lvl8pPr indent="1028700" lvl="7"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8pPr>
            <a:lvl9pPr indent="1181100" lvl="8" marL="0" marR="0" rtl="0" algn="ctr">
              <a:lnSpc>
                <a:spcPct val="100000"/>
              </a:lnSpc>
              <a:spcBef>
                <a:spcPts val="0"/>
              </a:spcBef>
              <a:spcAft>
                <a:spcPts val="0"/>
              </a:spcAft>
              <a:buClr>
                <a:srgbClr val="000000"/>
              </a:buClr>
              <a:buSzPts val="900"/>
              <a:buFont typeface="Gill Sans"/>
              <a:buNone/>
              <a:defRPr b="0" i="0" sz="5400" u="none" cap="none" strike="noStrike">
                <a:solidFill>
                  <a:srgbClr val="000000"/>
                </a:solidFill>
                <a:latin typeface="Gill Sans"/>
                <a:ea typeface="Gill Sans"/>
                <a:cs typeface="Gill Sans"/>
                <a:sym typeface="Gill Sans"/>
              </a:defRPr>
            </a:lvl9pPr>
          </a:lstStyle>
          <a:p/>
        </p:txBody>
      </p:sp>
      <p:sp>
        <p:nvSpPr>
          <p:cNvPr id="60" name="Google Shape;60;p13"/>
          <p:cNvSpPr txBox="1"/>
          <p:nvPr>
            <p:ph idx="12" type="sldNum"/>
          </p:nvPr>
        </p:nvSpPr>
        <p:spPr>
          <a:xfrm>
            <a:off x="4446984" y="4882307"/>
            <a:ext cx="241200" cy="1941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2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en.wikipedia.org/wiki/G_banding" TargetMode="Externa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gif"/><Relationship Id="rId4" Type="http://schemas.openxmlformats.org/officeDocument/2006/relationships/image" Target="../media/image24.png"/><Relationship Id="rId5"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jp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jpg"/><Relationship Id="rId4" Type="http://schemas.openxmlformats.org/officeDocument/2006/relationships/hyperlink" Target="https://en.wikipedia.org/wiki/Reference_genome" TargetMode="External"/><Relationship Id="rId5" Type="http://schemas.openxmlformats.org/officeDocument/2006/relationships/hyperlink" Target="https://en.wikipedia.org/wiki/Buffalo,_New_Yor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header-bg.jpg" id="137" name="Google Shape;137;p33"/>
          <p:cNvPicPr preferRelativeResize="0"/>
          <p:nvPr/>
        </p:nvPicPr>
        <p:blipFill>
          <a:blip r:embed="rId3">
            <a:alphaModFix/>
          </a:blip>
          <a:stretch>
            <a:fillRect/>
          </a:stretch>
        </p:blipFill>
        <p:spPr>
          <a:xfrm>
            <a:off x="0" y="213225"/>
            <a:ext cx="9144000" cy="4813925"/>
          </a:xfrm>
          <a:prstGeom prst="rect">
            <a:avLst/>
          </a:prstGeom>
          <a:noFill/>
          <a:ln>
            <a:noFill/>
          </a:ln>
        </p:spPr>
      </p:pic>
      <p:sp>
        <p:nvSpPr>
          <p:cNvPr id="138" name="Google Shape;138;p33"/>
          <p:cNvSpPr txBox="1"/>
          <p:nvPr>
            <p:ph type="ctrTitle"/>
          </p:nvPr>
        </p:nvSpPr>
        <p:spPr>
          <a:xfrm>
            <a:off x="858300" y="957775"/>
            <a:ext cx="7503900" cy="138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FFFFFF"/>
                </a:solidFill>
              </a:rPr>
              <a:t>Introduction to the Human Genome</a:t>
            </a:r>
            <a:endParaRPr b="1" sz="6000">
              <a:solidFill>
                <a:srgbClr val="FFFFFF"/>
              </a:solidFill>
            </a:endParaRPr>
          </a:p>
        </p:txBody>
      </p:sp>
      <p:sp>
        <p:nvSpPr>
          <p:cNvPr id="139" name="Google Shape;139;p33"/>
          <p:cNvSpPr txBox="1"/>
          <p:nvPr>
            <p:ph idx="1" type="subTitle"/>
          </p:nvPr>
        </p:nvSpPr>
        <p:spPr>
          <a:xfrm>
            <a:off x="1485150" y="2419200"/>
            <a:ext cx="60201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rPr>
              <a:t>Applied Computational Genomics, Lecture 03</a:t>
            </a:r>
            <a:endParaRPr sz="2000">
              <a:solidFill>
                <a:schemeClr val="lt1"/>
              </a:solidFill>
            </a:endParaRPr>
          </a:p>
          <a:p>
            <a:pPr indent="0" lvl="0" marL="0" rtl="0" algn="ctr">
              <a:spcBef>
                <a:spcPts val="0"/>
              </a:spcBef>
              <a:spcAft>
                <a:spcPts val="0"/>
              </a:spcAft>
              <a:buClr>
                <a:schemeClr val="dk1"/>
              </a:buClr>
              <a:buSzPts val="1100"/>
              <a:buFont typeface="Arial"/>
              <a:buNone/>
            </a:pPr>
            <a:r>
              <a:rPr lang="en" sz="2000">
                <a:solidFill>
                  <a:schemeClr val="lt1"/>
                </a:solidFill>
              </a:rPr>
              <a:t>https://github.com/quinlan-lab/applied-computational-genomics</a:t>
            </a:r>
            <a:endParaRPr sz="2000">
              <a:solidFill>
                <a:schemeClr val="lt1"/>
              </a:solidFill>
            </a:endParaRPr>
          </a:p>
          <a:p>
            <a:pPr indent="0" lvl="0" marL="0" rtl="0" algn="ctr">
              <a:spcBef>
                <a:spcPts val="0"/>
              </a:spcBef>
              <a:spcAft>
                <a:spcPts val="0"/>
              </a:spcAft>
              <a:buClr>
                <a:schemeClr val="dk1"/>
              </a:buClr>
              <a:buSzPts val="1100"/>
              <a:buFont typeface="Arial"/>
              <a:buNone/>
            </a:pPr>
            <a:r>
              <a:rPr b="1" lang="en" sz="2000"/>
              <a:t>Aaron Quinlan</a:t>
            </a:r>
            <a:endParaRPr b="1" sz="2000"/>
          </a:p>
          <a:p>
            <a:pPr indent="0" lvl="0" marL="0" rtl="0" algn="ctr">
              <a:spcBef>
                <a:spcPts val="0"/>
              </a:spcBef>
              <a:spcAft>
                <a:spcPts val="0"/>
              </a:spcAft>
              <a:buClr>
                <a:schemeClr val="dk1"/>
              </a:buClr>
              <a:buSzPts val="1100"/>
              <a:buFont typeface="Arial"/>
              <a:buNone/>
            </a:pPr>
            <a:r>
              <a:rPr b="1" lang="en" sz="2200"/>
              <a:t>Departments of Human Genetics and Biomedical Informatics</a:t>
            </a:r>
            <a:endParaRPr b="1" sz="2200"/>
          </a:p>
          <a:p>
            <a:pPr indent="0" lvl="0" marL="0" rtl="0" algn="ctr">
              <a:spcBef>
                <a:spcPts val="0"/>
              </a:spcBef>
              <a:spcAft>
                <a:spcPts val="0"/>
              </a:spcAft>
              <a:buClr>
                <a:schemeClr val="dk1"/>
              </a:buClr>
              <a:buSzPts val="1100"/>
              <a:buFont typeface="Arial"/>
              <a:buNone/>
            </a:pPr>
            <a:r>
              <a:rPr b="1" lang="en" sz="2200"/>
              <a:t>USTAR Center for Genetic Discovery</a:t>
            </a:r>
            <a:endParaRPr b="1" sz="2200"/>
          </a:p>
          <a:p>
            <a:pPr indent="0" lvl="0" marL="0" rtl="0" algn="ctr">
              <a:spcBef>
                <a:spcPts val="0"/>
              </a:spcBef>
              <a:spcAft>
                <a:spcPts val="0"/>
              </a:spcAft>
              <a:buClr>
                <a:schemeClr val="dk1"/>
              </a:buClr>
              <a:buSzPts val="1100"/>
              <a:buFont typeface="Arial"/>
              <a:buNone/>
            </a:pPr>
            <a:r>
              <a:rPr b="1" lang="en" sz="2200"/>
              <a:t>University of Utah</a:t>
            </a:r>
            <a:endParaRPr b="1" sz="2200"/>
          </a:p>
          <a:p>
            <a:pPr indent="0" lvl="0" marL="0" rtl="0" algn="ctr">
              <a:spcBef>
                <a:spcPts val="0"/>
              </a:spcBef>
              <a:spcAft>
                <a:spcPts val="0"/>
              </a:spcAft>
              <a:buClr>
                <a:schemeClr val="dk1"/>
              </a:buClr>
              <a:buSzPts val="1100"/>
              <a:buFont typeface="Arial"/>
              <a:buNone/>
            </a:pPr>
            <a:r>
              <a:rPr b="1" lang="en" sz="2200"/>
              <a:t>quinlanlab.org</a:t>
            </a:r>
            <a:endParaRPr b="1" sz="24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2"/>
          <p:cNvSpPr/>
          <p:nvPr/>
        </p:nvSpPr>
        <p:spPr>
          <a:xfrm>
            <a:off x="2730053" y="2965128"/>
            <a:ext cx="4223700" cy="174300"/>
          </a:xfrm>
          <a:prstGeom prst="rect">
            <a:avLst/>
          </a:prstGeom>
          <a:solidFill>
            <a:srgbClr val="D4E3FE"/>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225" name="Google Shape;225;p42"/>
          <p:cNvSpPr/>
          <p:nvPr/>
        </p:nvSpPr>
        <p:spPr>
          <a:xfrm>
            <a:off x="2730053" y="2744136"/>
            <a:ext cx="4223700" cy="174300"/>
          </a:xfrm>
          <a:prstGeom prst="rect">
            <a:avLst/>
          </a:prstGeom>
          <a:solidFill>
            <a:srgbClr val="D4E3FE"/>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pic>
        <p:nvPicPr>
          <p:cNvPr id="226" name="Google Shape;226;p42"/>
          <p:cNvPicPr preferRelativeResize="0"/>
          <p:nvPr/>
        </p:nvPicPr>
        <p:blipFill rotWithShape="1">
          <a:blip r:embed="rId3">
            <a:alphaModFix/>
          </a:blip>
          <a:srcRect b="249" l="5434" r="7608" t="0"/>
          <a:stretch/>
        </p:blipFill>
        <p:spPr>
          <a:xfrm rot="5400000">
            <a:off x="4688625" y="-995778"/>
            <a:ext cx="267900" cy="5363700"/>
          </a:xfrm>
          <a:prstGeom prst="rect">
            <a:avLst/>
          </a:prstGeom>
          <a:noFill/>
          <a:ln>
            <a:noFill/>
          </a:ln>
        </p:spPr>
      </p:pic>
      <p:pic>
        <p:nvPicPr>
          <p:cNvPr id="227" name="Google Shape;227;p42"/>
          <p:cNvPicPr preferRelativeResize="0"/>
          <p:nvPr/>
        </p:nvPicPr>
        <p:blipFill rotWithShape="1">
          <a:blip r:embed="rId3">
            <a:alphaModFix/>
          </a:blip>
          <a:srcRect b="249" l="5434" r="7608" t="0"/>
          <a:stretch/>
        </p:blipFill>
        <p:spPr>
          <a:xfrm rot="5400000">
            <a:off x="4688625" y="-547099"/>
            <a:ext cx="267900" cy="5363700"/>
          </a:xfrm>
          <a:prstGeom prst="rect">
            <a:avLst/>
          </a:prstGeom>
          <a:noFill/>
          <a:ln>
            <a:noFill/>
          </a:ln>
        </p:spPr>
      </p:pic>
      <p:sp>
        <p:nvSpPr>
          <p:cNvPr id="228" name="Google Shape;228;p42"/>
          <p:cNvSpPr/>
          <p:nvPr/>
        </p:nvSpPr>
        <p:spPr>
          <a:xfrm>
            <a:off x="4158752" y="1478458"/>
            <a:ext cx="160800" cy="830400"/>
          </a:xfrm>
          <a:prstGeom prst="rect">
            <a:avLst/>
          </a:prstGeom>
          <a:noFill/>
          <a:ln cap="flat" cmpd="sng" w="25400">
            <a:solidFill>
              <a:srgbClr val="FF4013"/>
            </a:solidFill>
            <a:prstDash val="dashDot"/>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229" name="Google Shape;229;p42"/>
          <p:cNvSpPr/>
          <p:nvPr/>
        </p:nvSpPr>
        <p:spPr>
          <a:xfrm>
            <a:off x="1327175" y="1434929"/>
            <a:ext cx="509100" cy="502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3100" u="none" cap="none" strike="noStrike">
                <a:solidFill>
                  <a:srgbClr val="000000"/>
                </a:solidFill>
                <a:latin typeface="Helvetica Neue"/>
                <a:ea typeface="Helvetica Neue"/>
                <a:cs typeface="Helvetica Neue"/>
                <a:sym typeface="Helvetica Neue"/>
              </a:rPr>
              <a:t>♂</a:t>
            </a:r>
            <a:endParaRPr sz="900"/>
          </a:p>
        </p:txBody>
      </p:sp>
      <p:sp>
        <p:nvSpPr>
          <p:cNvPr id="230" name="Google Shape;230;p42"/>
          <p:cNvSpPr/>
          <p:nvPr/>
        </p:nvSpPr>
        <p:spPr>
          <a:xfrm>
            <a:off x="1328141" y="1883609"/>
            <a:ext cx="509100" cy="502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3100" u="none" cap="none" strike="noStrike">
                <a:solidFill>
                  <a:srgbClr val="000000"/>
                </a:solidFill>
                <a:latin typeface="Helvetica Neue"/>
                <a:ea typeface="Helvetica Neue"/>
                <a:cs typeface="Helvetica Neue"/>
                <a:sym typeface="Helvetica Neue"/>
              </a:rPr>
              <a:t>♀</a:t>
            </a:r>
            <a:endParaRPr sz="900"/>
          </a:p>
        </p:txBody>
      </p:sp>
      <p:cxnSp>
        <p:nvCxnSpPr>
          <p:cNvPr id="231" name="Google Shape;231;p42"/>
          <p:cNvCxnSpPr/>
          <p:nvPr/>
        </p:nvCxnSpPr>
        <p:spPr>
          <a:xfrm flipH="1" rot="10800000">
            <a:off x="2773374" y="2295382"/>
            <a:ext cx="1403400" cy="456000"/>
          </a:xfrm>
          <a:prstGeom prst="straightConnector1">
            <a:avLst/>
          </a:prstGeom>
          <a:noFill/>
          <a:ln cap="flat" cmpd="sng" w="25400">
            <a:solidFill>
              <a:srgbClr val="FF4013"/>
            </a:solidFill>
            <a:prstDash val="dashDot"/>
            <a:miter lim="8000"/>
            <a:headEnd len="sm" w="sm" type="none"/>
            <a:tailEnd len="sm" w="sm" type="none"/>
          </a:ln>
        </p:spPr>
      </p:cxnSp>
      <p:cxnSp>
        <p:nvCxnSpPr>
          <p:cNvPr id="232" name="Google Shape;232;p42"/>
          <p:cNvCxnSpPr/>
          <p:nvPr/>
        </p:nvCxnSpPr>
        <p:spPr>
          <a:xfrm>
            <a:off x="4319480" y="2308824"/>
            <a:ext cx="2534400" cy="435900"/>
          </a:xfrm>
          <a:prstGeom prst="straightConnector1">
            <a:avLst/>
          </a:prstGeom>
          <a:noFill/>
          <a:ln cap="flat" cmpd="sng" w="25400">
            <a:solidFill>
              <a:srgbClr val="FF4013"/>
            </a:solidFill>
            <a:prstDash val="dashDot"/>
            <a:miter lim="8000"/>
            <a:headEnd len="sm" w="sm" type="none"/>
            <a:tailEnd len="sm" w="sm" type="none"/>
          </a:ln>
        </p:spPr>
      </p:cxnSp>
      <p:sp>
        <p:nvSpPr>
          <p:cNvPr id="233" name="Google Shape;233;p42"/>
          <p:cNvSpPr/>
          <p:nvPr/>
        </p:nvSpPr>
        <p:spPr>
          <a:xfrm>
            <a:off x="2814725" y="2653825"/>
            <a:ext cx="4165200" cy="354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77BB41"/>
              </a:buClr>
              <a:buFont typeface="Arial"/>
              <a:buNone/>
            </a:pPr>
            <a:r>
              <a:rPr b="0" i="0" lang="en" sz="2300" u="none" cap="none" strike="noStrike">
                <a:latin typeface="Consolas"/>
                <a:ea typeface="Consolas"/>
                <a:cs typeface="Consolas"/>
                <a:sym typeface="Consolas"/>
              </a:rPr>
              <a:t>ATCGGG</a:t>
            </a:r>
            <a:r>
              <a:rPr b="0" i="0" lang="en" sz="2300" u="none" cap="none" strike="noStrike">
                <a:solidFill>
                  <a:srgbClr val="FF0000"/>
                </a:solidFill>
                <a:latin typeface="Consolas"/>
                <a:ea typeface="Consolas"/>
                <a:cs typeface="Consolas"/>
                <a:sym typeface="Consolas"/>
              </a:rPr>
              <a:t>T</a:t>
            </a:r>
            <a:r>
              <a:rPr b="0" i="0" lang="en" sz="2300" u="none" cap="none" strike="noStrike">
                <a:latin typeface="Consolas"/>
                <a:ea typeface="Consolas"/>
                <a:cs typeface="Consolas"/>
                <a:sym typeface="Consolas"/>
              </a:rPr>
              <a:t>ACCATCCAATCATTACC</a:t>
            </a:r>
            <a:endParaRPr sz="900">
              <a:latin typeface="Consolas"/>
              <a:ea typeface="Consolas"/>
              <a:cs typeface="Consolas"/>
              <a:sym typeface="Consolas"/>
            </a:endParaRPr>
          </a:p>
        </p:txBody>
      </p:sp>
      <p:sp>
        <p:nvSpPr>
          <p:cNvPr id="234" name="Google Shape;234;p42"/>
          <p:cNvSpPr txBox="1"/>
          <p:nvPr/>
        </p:nvSpPr>
        <p:spPr>
          <a:xfrm>
            <a:off x="228600" y="152400"/>
            <a:ext cx="9024900" cy="71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200">
                <a:solidFill>
                  <a:schemeClr val="dk1"/>
                </a:solidFill>
                <a:latin typeface="Economica"/>
                <a:ea typeface="Economica"/>
                <a:cs typeface="Economica"/>
                <a:sym typeface="Economica"/>
              </a:rPr>
              <a:t>Humans are diploid. </a:t>
            </a:r>
            <a:endParaRPr sz="4200">
              <a:solidFill>
                <a:schemeClr val="dk1"/>
              </a:solidFill>
              <a:latin typeface="Economica"/>
              <a:ea typeface="Economica"/>
              <a:cs typeface="Economica"/>
              <a:sym typeface="Economica"/>
            </a:endParaRPr>
          </a:p>
        </p:txBody>
      </p:sp>
      <p:sp>
        <p:nvSpPr>
          <p:cNvPr id="235" name="Google Shape;235;p42"/>
          <p:cNvSpPr/>
          <p:nvPr/>
        </p:nvSpPr>
        <p:spPr>
          <a:xfrm>
            <a:off x="2762425" y="2882875"/>
            <a:ext cx="4165200" cy="354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77BB41"/>
              </a:buClr>
              <a:buFont typeface="Arial"/>
              <a:buNone/>
            </a:pPr>
            <a:r>
              <a:rPr b="0" i="0" lang="en" sz="2300" u="none" cap="none" strike="noStrike">
                <a:latin typeface="Consolas"/>
                <a:ea typeface="Consolas"/>
                <a:cs typeface="Consolas"/>
                <a:sym typeface="Consolas"/>
              </a:rPr>
              <a:t>ATCGGG</a:t>
            </a:r>
            <a:r>
              <a:rPr lang="en" sz="2300">
                <a:solidFill>
                  <a:srgbClr val="38761D"/>
                </a:solidFill>
                <a:latin typeface="Consolas"/>
                <a:ea typeface="Consolas"/>
                <a:cs typeface="Consolas"/>
                <a:sym typeface="Consolas"/>
              </a:rPr>
              <a:t>A</a:t>
            </a:r>
            <a:r>
              <a:rPr b="0" i="0" lang="en" sz="2300" u="none" cap="none" strike="noStrike">
                <a:latin typeface="Consolas"/>
                <a:ea typeface="Consolas"/>
                <a:cs typeface="Consolas"/>
                <a:sym typeface="Consolas"/>
              </a:rPr>
              <a:t>ACCATCCAATCATTACC</a:t>
            </a:r>
            <a:endParaRPr sz="900">
              <a:latin typeface="Consolas"/>
              <a:ea typeface="Consolas"/>
              <a:cs typeface="Consolas"/>
              <a:sym typeface="Consolas"/>
            </a:endParaRPr>
          </a:p>
        </p:txBody>
      </p:sp>
      <p:sp>
        <p:nvSpPr>
          <p:cNvPr id="236" name="Google Shape;236;p42"/>
          <p:cNvSpPr/>
          <p:nvPr/>
        </p:nvSpPr>
        <p:spPr>
          <a:xfrm>
            <a:off x="2165375" y="2425529"/>
            <a:ext cx="509100" cy="502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3100" u="none" cap="none" strike="noStrike">
                <a:solidFill>
                  <a:srgbClr val="000000"/>
                </a:solidFill>
                <a:latin typeface="Helvetica Neue"/>
                <a:ea typeface="Helvetica Neue"/>
                <a:cs typeface="Helvetica Neue"/>
                <a:sym typeface="Helvetica Neue"/>
              </a:rPr>
              <a:t>♂</a:t>
            </a:r>
            <a:endParaRPr sz="900"/>
          </a:p>
        </p:txBody>
      </p:sp>
      <p:sp>
        <p:nvSpPr>
          <p:cNvPr id="237" name="Google Shape;237;p42"/>
          <p:cNvSpPr/>
          <p:nvPr/>
        </p:nvSpPr>
        <p:spPr>
          <a:xfrm>
            <a:off x="2166341" y="2874209"/>
            <a:ext cx="509100" cy="502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3100" u="none" cap="none" strike="noStrike">
                <a:solidFill>
                  <a:srgbClr val="000000"/>
                </a:solidFill>
                <a:latin typeface="Helvetica Neue"/>
                <a:ea typeface="Helvetica Neue"/>
                <a:cs typeface="Helvetica Neue"/>
                <a:sym typeface="Helvetica Neue"/>
              </a:rPr>
              <a:t>♀</a:t>
            </a:r>
            <a:endParaRPr sz="900"/>
          </a:p>
        </p:txBody>
      </p:sp>
      <p:sp>
        <p:nvSpPr>
          <p:cNvPr id="238" name="Google Shape;238;p42"/>
          <p:cNvSpPr txBox="1"/>
          <p:nvPr/>
        </p:nvSpPr>
        <p:spPr>
          <a:xfrm>
            <a:off x="1295400" y="3811800"/>
            <a:ext cx="8097000" cy="71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rgbClr val="38761D"/>
                </a:solidFill>
                <a:latin typeface="Economica"/>
                <a:ea typeface="Economica"/>
                <a:cs typeface="Economica"/>
                <a:sym typeface="Economica"/>
              </a:rPr>
              <a:t>Our genome is comprised of a paternal and a maternal "haplotype". Together, they form our "genotype"</a:t>
            </a:r>
            <a:endParaRPr sz="3200">
              <a:solidFill>
                <a:srgbClr val="38761D"/>
              </a:solidFill>
              <a:latin typeface="Economica"/>
              <a:ea typeface="Economica"/>
              <a:cs typeface="Economica"/>
              <a:sym typeface="Economi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genome: mini quiz</a:t>
            </a:r>
            <a:endParaRPr/>
          </a:p>
        </p:txBody>
      </p:sp>
      <p:sp>
        <p:nvSpPr>
          <p:cNvPr id="244" name="Google Shape;244;p43"/>
          <p:cNvSpPr txBox="1"/>
          <p:nvPr/>
        </p:nvSpPr>
        <p:spPr>
          <a:xfrm>
            <a:off x="2470550" y="968400"/>
            <a:ext cx="91440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conomica"/>
                <a:ea typeface="Economica"/>
                <a:cs typeface="Economica"/>
                <a:sym typeface="Economica"/>
              </a:rPr>
              <a:t>How many </a:t>
            </a:r>
            <a:r>
              <a:rPr i="1" lang="en" sz="2400">
                <a:solidFill>
                  <a:schemeClr val="dk1"/>
                </a:solidFill>
                <a:latin typeface="Economica"/>
                <a:ea typeface="Economica"/>
                <a:cs typeface="Economica"/>
                <a:sym typeface="Economica"/>
              </a:rPr>
              <a:t>distinct</a:t>
            </a:r>
            <a:r>
              <a:rPr lang="en" sz="2400">
                <a:solidFill>
                  <a:schemeClr val="dk1"/>
                </a:solidFill>
                <a:latin typeface="Economica"/>
                <a:ea typeface="Economica"/>
                <a:cs typeface="Economica"/>
                <a:sym typeface="Economica"/>
              </a:rPr>
              <a:t> chromosomes are there in the human genome?</a:t>
            </a:r>
            <a:endParaRPr sz="2400">
              <a:solidFill>
                <a:schemeClr val="dk1"/>
              </a:solidFill>
              <a:latin typeface="Economica"/>
              <a:ea typeface="Economica"/>
              <a:cs typeface="Economica"/>
              <a:sym typeface="Economica"/>
            </a:endParaRPr>
          </a:p>
        </p:txBody>
      </p:sp>
      <p:sp>
        <p:nvSpPr>
          <p:cNvPr id="245" name="Google Shape;245;p43"/>
          <p:cNvSpPr txBox="1"/>
          <p:nvPr/>
        </p:nvSpPr>
        <p:spPr>
          <a:xfrm>
            <a:off x="2851550" y="1425600"/>
            <a:ext cx="91440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24: the autosomes (chromosome 1-22), sex chromosomes (X, Y)</a:t>
            </a:r>
            <a:endParaRPr sz="2000">
              <a:solidFill>
                <a:srgbClr val="38761D"/>
              </a:solidFill>
              <a:latin typeface="Economica"/>
              <a:ea typeface="Economica"/>
              <a:cs typeface="Economica"/>
              <a:sym typeface="Economica"/>
            </a:endParaRPr>
          </a:p>
        </p:txBody>
      </p:sp>
      <p:sp>
        <p:nvSpPr>
          <p:cNvPr id="246" name="Google Shape;246;p43"/>
          <p:cNvSpPr txBox="1"/>
          <p:nvPr/>
        </p:nvSpPr>
        <p:spPr>
          <a:xfrm>
            <a:off x="2470550" y="2263800"/>
            <a:ext cx="91440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conomica"/>
                <a:ea typeface="Economica"/>
                <a:cs typeface="Economica"/>
                <a:sym typeface="Economica"/>
              </a:rPr>
              <a:t>How many chromosomes exist in a (typical) </a:t>
            </a:r>
            <a:r>
              <a:rPr lang="en" sz="2400" u="sng">
                <a:solidFill>
                  <a:schemeClr val="dk1"/>
                </a:solidFill>
                <a:latin typeface="Economica"/>
                <a:ea typeface="Economica"/>
                <a:cs typeface="Economica"/>
                <a:sym typeface="Economica"/>
              </a:rPr>
              <a:t>haploid</a:t>
            </a:r>
            <a:r>
              <a:rPr lang="en" sz="2400">
                <a:solidFill>
                  <a:schemeClr val="dk1"/>
                </a:solidFill>
                <a:latin typeface="Economica"/>
                <a:ea typeface="Economica"/>
                <a:cs typeface="Economica"/>
                <a:sym typeface="Economica"/>
              </a:rPr>
              <a:t> human genome ?</a:t>
            </a:r>
            <a:endParaRPr sz="2400">
              <a:solidFill>
                <a:schemeClr val="dk1"/>
              </a:solidFill>
              <a:latin typeface="Economica"/>
              <a:ea typeface="Economica"/>
              <a:cs typeface="Economica"/>
              <a:sym typeface="Economica"/>
            </a:endParaRPr>
          </a:p>
        </p:txBody>
      </p:sp>
      <p:sp>
        <p:nvSpPr>
          <p:cNvPr id="247" name="Google Shape;247;p43"/>
          <p:cNvSpPr txBox="1"/>
          <p:nvPr/>
        </p:nvSpPr>
        <p:spPr>
          <a:xfrm>
            <a:off x="2851550" y="2721000"/>
            <a:ext cx="91440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23: the autosomes (chromosome 1-22) and one sex chromosomes (X or Y)</a:t>
            </a:r>
            <a:endParaRPr sz="2000">
              <a:solidFill>
                <a:srgbClr val="38761D"/>
              </a:solidFill>
              <a:latin typeface="Economica"/>
              <a:ea typeface="Economica"/>
              <a:cs typeface="Economica"/>
              <a:sym typeface="Economica"/>
            </a:endParaRPr>
          </a:p>
        </p:txBody>
      </p:sp>
      <p:sp>
        <p:nvSpPr>
          <p:cNvPr id="248" name="Google Shape;248;p43"/>
          <p:cNvSpPr txBox="1"/>
          <p:nvPr/>
        </p:nvSpPr>
        <p:spPr>
          <a:xfrm>
            <a:off x="2470550" y="3559200"/>
            <a:ext cx="91440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Economica"/>
                <a:ea typeface="Economica"/>
                <a:cs typeface="Economica"/>
                <a:sym typeface="Economica"/>
              </a:rPr>
              <a:t>How many chromosomes exist in a (typical) </a:t>
            </a:r>
            <a:r>
              <a:rPr lang="en" sz="2400" u="sng">
                <a:solidFill>
                  <a:schemeClr val="dk1"/>
                </a:solidFill>
                <a:latin typeface="Economica"/>
                <a:ea typeface="Economica"/>
                <a:cs typeface="Economica"/>
                <a:sym typeface="Economica"/>
              </a:rPr>
              <a:t>diploid</a:t>
            </a:r>
            <a:r>
              <a:rPr lang="en" sz="2400">
                <a:solidFill>
                  <a:schemeClr val="dk1"/>
                </a:solidFill>
                <a:latin typeface="Economica"/>
                <a:ea typeface="Economica"/>
                <a:cs typeface="Economica"/>
                <a:sym typeface="Economica"/>
              </a:rPr>
              <a:t> human genome ?</a:t>
            </a:r>
            <a:endParaRPr sz="2400">
              <a:solidFill>
                <a:schemeClr val="dk1"/>
              </a:solidFill>
              <a:latin typeface="Economica"/>
              <a:ea typeface="Economica"/>
              <a:cs typeface="Economica"/>
              <a:sym typeface="Economica"/>
            </a:endParaRPr>
          </a:p>
        </p:txBody>
      </p:sp>
      <p:sp>
        <p:nvSpPr>
          <p:cNvPr id="249" name="Google Shape;249;p43"/>
          <p:cNvSpPr txBox="1"/>
          <p:nvPr/>
        </p:nvSpPr>
        <p:spPr>
          <a:xfrm>
            <a:off x="2851550" y="4016400"/>
            <a:ext cx="91440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46: two haploid genomes - one from mother and one from father</a:t>
            </a:r>
            <a:endParaRPr sz="2000">
              <a:solidFill>
                <a:srgbClr val="38761D"/>
              </a:solidFill>
              <a:latin typeface="Economica"/>
              <a:ea typeface="Economica"/>
              <a:cs typeface="Economica"/>
              <a:sym typeface="Economica"/>
            </a:endParaRPr>
          </a:p>
        </p:txBody>
      </p:sp>
      <p:pic>
        <p:nvPicPr>
          <p:cNvPr id="250" name="Google Shape;250;p43"/>
          <p:cNvPicPr preferRelativeResize="0"/>
          <p:nvPr/>
        </p:nvPicPr>
        <p:blipFill>
          <a:blip r:embed="rId3">
            <a:alphaModFix/>
          </a:blip>
          <a:stretch>
            <a:fillRect/>
          </a:stretch>
        </p:blipFill>
        <p:spPr>
          <a:xfrm>
            <a:off x="152400" y="1756825"/>
            <a:ext cx="2165745" cy="21739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4"/>
          <p:cNvPicPr preferRelativeResize="0"/>
          <p:nvPr/>
        </p:nvPicPr>
        <p:blipFill>
          <a:blip r:embed="rId3">
            <a:alphaModFix/>
          </a:blip>
          <a:stretch>
            <a:fillRect/>
          </a:stretch>
        </p:blipFill>
        <p:spPr>
          <a:xfrm>
            <a:off x="3180199" y="0"/>
            <a:ext cx="5160676" cy="5053674"/>
          </a:xfrm>
          <a:prstGeom prst="rect">
            <a:avLst/>
          </a:prstGeom>
          <a:noFill/>
          <a:ln>
            <a:noFill/>
          </a:ln>
        </p:spPr>
      </p:pic>
      <p:sp>
        <p:nvSpPr>
          <p:cNvPr id="256" name="Google Shape;256;p44"/>
          <p:cNvSpPr txBox="1"/>
          <p:nvPr>
            <p:ph type="title"/>
          </p:nvPr>
        </p:nvSpPr>
        <p:spPr>
          <a:xfrm>
            <a:off x="235500" y="2982925"/>
            <a:ext cx="3219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human genome</a:t>
            </a:r>
            <a:endParaRPr/>
          </a:p>
          <a:p>
            <a:pPr indent="0" lvl="0" marL="0" rtl="0" algn="l">
              <a:spcBef>
                <a:spcPts val="0"/>
              </a:spcBef>
              <a:spcAft>
                <a:spcPts val="0"/>
              </a:spcAft>
              <a:buNone/>
            </a:pPr>
            <a:r>
              <a:rPr lang="en"/>
              <a:t>from a macro to micro scale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235500" y="2982925"/>
            <a:ext cx="3219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human genome</a:t>
            </a:r>
            <a:endParaRPr/>
          </a:p>
          <a:p>
            <a:pPr indent="0" lvl="0" marL="0" rtl="0" algn="l">
              <a:spcBef>
                <a:spcPts val="0"/>
              </a:spcBef>
              <a:spcAft>
                <a:spcPts val="0"/>
              </a:spcAft>
              <a:buNone/>
            </a:pPr>
            <a:r>
              <a:rPr lang="en"/>
              <a:t>from a macro to micro scale</a:t>
            </a:r>
            <a:endParaRPr/>
          </a:p>
        </p:txBody>
      </p:sp>
      <p:pic>
        <p:nvPicPr>
          <p:cNvPr id="262" name="Google Shape;262;p45"/>
          <p:cNvPicPr preferRelativeResize="0"/>
          <p:nvPr/>
        </p:nvPicPr>
        <p:blipFill>
          <a:blip r:embed="rId3">
            <a:alphaModFix/>
          </a:blip>
          <a:stretch>
            <a:fillRect/>
          </a:stretch>
        </p:blipFill>
        <p:spPr>
          <a:xfrm>
            <a:off x="3386287" y="1066800"/>
            <a:ext cx="5659688" cy="2747425"/>
          </a:xfrm>
          <a:prstGeom prst="rect">
            <a:avLst/>
          </a:prstGeom>
          <a:noFill/>
          <a:ln>
            <a:noFill/>
          </a:ln>
        </p:spPr>
      </p:pic>
      <p:sp>
        <p:nvSpPr>
          <p:cNvPr id="263" name="Google Shape;263;p45"/>
          <p:cNvSpPr txBox="1"/>
          <p:nvPr/>
        </p:nvSpPr>
        <p:spPr>
          <a:xfrm>
            <a:off x="3429000" y="3814225"/>
            <a:ext cx="8137500" cy="17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https://micro.magnet.fsu.edu/cells/nucleus/images/chromatinstructurefigure1.jpg</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6"/>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human genome - basic stats</a:t>
            </a:r>
            <a:endParaRPr/>
          </a:p>
        </p:txBody>
      </p:sp>
      <p:pic>
        <p:nvPicPr>
          <p:cNvPr descr="Untitled.png" id="269" name="Google Shape;269;p46"/>
          <p:cNvPicPr preferRelativeResize="0"/>
          <p:nvPr/>
        </p:nvPicPr>
        <p:blipFill>
          <a:blip r:embed="rId3">
            <a:alphaModFix/>
          </a:blip>
          <a:stretch>
            <a:fillRect/>
          </a:stretch>
        </p:blipFill>
        <p:spPr>
          <a:xfrm>
            <a:off x="468700" y="814750"/>
            <a:ext cx="7864647" cy="4100151"/>
          </a:xfrm>
          <a:prstGeom prst="rect">
            <a:avLst/>
          </a:prstGeom>
          <a:noFill/>
          <a:ln>
            <a:noFill/>
          </a:ln>
        </p:spPr>
      </p:pic>
      <p:sp>
        <p:nvSpPr>
          <p:cNvPr id="270" name="Google Shape;270;p46"/>
          <p:cNvSpPr txBox="1"/>
          <p:nvPr/>
        </p:nvSpPr>
        <p:spPr>
          <a:xfrm>
            <a:off x="457200" y="4847700"/>
            <a:ext cx="6921900" cy="20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http://uswest.ensembl.org/Homo_sapiens/Location/Genome</a:t>
            </a:r>
            <a:endParaRPr sz="1000"/>
          </a:p>
        </p:txBody>
      </p:sp>
      <p:sp>
        <p:nvSpPr>
          <p:cNvPr id="271" name="Google Shape;271;p46"/>
          <p:cNvSpPr txBox="1"/>
          <p:nvPr/>
        </p:nvSpPr>
        <p:spPr>
          <a:xfrm>
            <a:off x="5284675" y="1425600"/>
            <a:ext cx="3859200" cy="8313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rgbClr val="38761D"/>
              </a:buClr>
              <a:buSzPts val="2400"/>
              <a:buFont typeface="Economica"/>
              <a:buChar char="●"/>
            </a:pPr>
            <a:r>
              <a:rPr lang="en" sz="2400">
                <a:solidFill>
                  <a:srgbClr val="38761D"/>
                </a:solidFill>
                <a:latin typeface="Economica"/>
                <a:ea typeface="Economica"/>
                <a:cs typeface="Economica"/>
                <a:sym typeface="Economica"/>
              </a:rPr>
              <a:t>3.096 billion base pairs (haploid)</a:t>
            </a:r>
            <a:endParaRPr sz="2400">
              <a:solidFill>
                <a:srgbClr val="38761D"/>
              </a:solidFill>
              <a:latin typeface="Economica"/>
              <a:ea typeface="Economica"/>
              <a:cs typeface="Economica"/>
              <a:sym typeface="Economica"/>
            </a:endParaRPr>
          </a:p>
          <a:p>
            <a:pPr indent="-381000" lvl="0" marL="457200" rtl="0" algn="l">
              <a:lnSpc>
                <a:spcPct val="115000"/>
              </a:lnSpc>
              <a:spcBef>
                <a:spcPts val="0"/>
              </a:spcBef>
              <a:spcAft>
                <a:spcPts val="0"/>
              </a:spcAft>
              <a:buClr>
                <a:srgbClr val="38761D"/>
              </a:buClr>
              <a:buSzPts val="2400"/>
              <a:buFont typeface="Economica"/>
              <a:buChar char="●"/>
            </a:pPr>
            <a:r>
              <a:rPr lang="en" sz="2400">
                <a:solidFill>
                  <a:srgbClr val="38761D"/>
                </a:solidFill>
                <a:latin typeface="Economica"/>
                <a:ea typeface="Economica"/>
                <a:cs typeface="Economica"/>
                <a:sym typeface="Economica"/>
              </a:rPr>
              <a:t>20,441 protein coding genes</a:t>
            </a:r>
            <a:endParaRPr sz="2400">
              <a:solidFill>
                <a:srgbClr val="38761D"/>
              </a:solidFill>
              <a:latin typeface="Economica"/>
              <a:ea typeface="Economica"/>
              <a:cs typeface="Economica"/>
              <a:sym typeface="Economica"/>
            </a:endParaRPr>
          </a:p>
          <a:p>
            <a:pPr indent="-381000" lvl="0" marL="457200" rtl="0" algn="l">
              <a:lnSpc>
                <a:spcPct val="115000"/>
              </a:lnSpc>
              <a:spcBef>
                <a:spcPts val="0"/>
              </a:spcBef>
              <a:spcAft>
                <a:spcPts val="0"/>
              </a:spcAft>
              <a:buClr>
                <a:srgbClr val="38761D"/>
              </a:buClr>
              <a:buSzPts val="2400"/>
              <a:buFont typeface="Economica"/>
              <a:buChar char="●"/>
            </a:pPr>
            <a:r>
              <a:rPr lang="en" sz="2400">
                <a:solidFill>
                  <a:srgbClr val="38761D"/>
                </a:solidFill>
                <a:latin typeface="Economica"/>
                <a:ea typeface="Economica"/>
                <a:cs typeface="Economica"/>
                <a:sym typeface="Economica"/>
              </a:rPr>
              <a:t>198,002 coding transcripts (isoforms of a gene that each encode a distinct protein product)</a:t>
            </a:r>
            <a:endParaRPr sz="2400">
              <a:solidFill>
                <a:srgbClr val="38761D"/>
              </a:solidFill>
              <a:latin typeface="Economica"/>
              <a:ea typeface="Economica"/>
              <a:cs typeface="Economica"/>
              <a:sym typeface="Economic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human karyotype</a:t>
            </a:r>
            <a:endParaRPr/>
          </a:p>
        </p:txBody>
      </p:sp>
      <p:pic>
        <p:nvPicPr>
          <p:cNvPr descr="Untitled 2.png" id="277" name="Google Shape;277;p47"/>
          <p:cNvPicPr preferRelativeResize="0"/>
          <p:nvPr/>
        </p:nvPicPr>
        <p:blipFill>
          <a:blip r:embed="rId3">
            <a:alphaModFix/>
          </a:blip>
          <a:stretch>
            <a:fillRect/>
          </a:stretch>
        </p:blipFill>
        <p:spPr>
          <a:xfrm>
            <a:off x="1691250" y="981200"/>
            <a:ext cx="3217972" cy="3920075"/>
          </a:xfrm>
          <a:prstGeom prst="rect">
            <a:avLst/>
          </a:prstGeom>
          <a:noFill/>
          <a:ln>
            <a:noFill/>
          </a:ln>
        </p:spPr>
      </p:pic>
      <p:sp>
        <p:nvSpPr>
          <p:cNvPr id="278" name="Google Shape;278;p47"/>
          <p:cNvSpPr txBox="1"/>
          <p:nvPr/>
        </p:nvSpPr>
        <p:spPr>
          <a:xfrm>
            <a:off x="5329700" y="1167625"/>
            <a:ext cx="33231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rgbClr val="38761D"/>
                </a:solidFill>
                <a:latin typeface="Economica"/>
                <a:ea typeface="Economica"/>
                <a:cs typeface="Economica"/>
                <a:sym typeface="Economica"/>
              </a:rPr>
              <a:t>Parental haploid copy 1</a:t>
            </a:r>
            <a:endParaRPr sz="3200">
              <a:solidFill>
                <a:srgbClr val="38761D"/>
              </a:solidFill>
              <a:latin typeface="Economica"/>
              <a:ea typeface="Economica"/>
              <a:cs typeface="Economica"/>
              <a:sym typeface="Economica"/>
            </a:endParaRPr>
          </a:p>
          <a:p>
            <a:pPr indent="0" lvl="0" marL="0" rtl="0" algn="l">
              <a:spcBef>
                <a:spcPts val="0"/>
              </a:spcBef>
              <a:spcAft>
                <a:spcPts val="0"/>
              </a:spcAft>
              <a:buNone/>
            </a:pPr>
            <a:r>
              <a:rPr lang="en" sz="3200">
                <a:solidFill>
                  <a:srgbClr val="38761D"/>
                </a:solidFill>
                <a:latin typeface="Economica"/>
                <a:ea typeface="Economica"/>
                <a:cs typeface="Economica"/>
                <a:sym typeface="Economica"/>
              </a:rPr>
              <a:t>Parental haploid copy 2</a:t>
            </a:r>
            <a:endParaRPr sz="3200">
              <a:solidFill>
                <a:srgbClr val="38761D"/>
              </a:solidFill>
              <a:latin typeface="Economica"/>
              <a:ea typeface="Economica"/>
              <a:cs typeface="Economica"/>
              <a:sym typeface="Economica"/>
            </a:endParaRPr>
          </a:p>
        </p:txBody>
      </p:sp>
      <p:cxnSp>
        <p:nvCxnSpPr>
          <p:cNvPr id="279" name="Google Shape;279;p47"/>
          <p:cNvCxnSpPr/>
          <p:nvPr/>
        </p:nvCxnSpPr>
        <p:spPr>
          <a:xfrm rot="10800000">
            <a:off x="2126800" y="1050200"/>
            <a:ext cx="3262200" cy="33600"/>
          </a:xfrm>
          <a:prstGeom prst="straightConnector1">
            <a:avLst/>
          </a:prstGeom>
          <a:noFill/>
          <a:ln cap="flat" cmpd="sng" w="28575">
            <a:solidFill>
              <a:srgbClr val="38761D"/>
            </a:solidFill>
            <a:prstDash val="solid"/>
            <a:round/>
            <a:headEnd len="med" w="med" type="none"/>
            <a:tailEnd len="med" w="med" type="triangle"/>
          </a:ln>
        </p:spPr>
      </p:cxnSp>
      <p:cxnSp>
        <p:nvCxnSpPr>
          <p:cNvPr id="280" name="Google Shape;280;p47"/>
          <p:cNvCxnSpPr/>
          <p:nvPr/>
        </p:nvCxnSpPr>
        <p:spPr>
          <a:xfrm flipH="1">
            <a:off x="1859500" y="1617200"/>
            <a:ext cx="3529500" cy="275700"/>
          </a:xfrm>
          <a:prstGeom prst="straightConnector1">
            <a:avLst/>
          </a:prstGeom>
          <a:noFill/>
          <a:ln cap="flat" cmpd="sng" w="28575">
            <a:solidFill>
              <a:srgbClr val="38761D"/>
            </a:solidFill>
            <a:prstDash val="solid"/>
            <a:round/>
            <a:headEnd len="med" w="med" type="none"/>
            <a:tailEnd len="med" w="med" type="triangle"/>
          </a:ln>
        </p:spPr>
      </p:cxnSp>
      <p:sp>
        <p:nvSpPr>
          <p:cNvPr id="281" name="Google Shape;281;p47"/>
          <p:cNvSpPr txBox="1"/>
          <p:nvPr/>
        </p:nvSpPr>
        <p:spPr>
          <a:xfrm>
            <a:off x="5329700" y="3987025"/>
            <a:ext cx="33231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rgbClr val="38761D"/>
                </a:solidFill>
                <a:latin typeface="Economica"/>
                <a:ea typeface="Economica"/>
                <a:cs typeface="Economica"/>
                <a:sym typeface="Economica"/>
              </a:rPr>
              <a:t>Male</a:t>
            </a:r>
            <a:endParaRPr sz="3200">
              <a:solidFill>
                <a:srgbClr val="38761D"/>
              </a:solidFill>
              <a:latin typeface="Economica"/>
              <a:ea typeface="Economica"/>
              <a:cs typeface="Economica"/>
              <a:sym typeface="Economica"/>
            </a:endParaRPr>
          </a:p>
        </p:txBody>
      </p:sp>
      <p:cxnSp>
        <p:nvCxnSpPr>
          <p:cNvPr id="282" name="Google Shape;282;p47"/>
          <p:cNvCxnSpPr>
            <a:stCxn id="281" idx="1"/>
          </p:cNvCxnSpPr>
          <p:nvPr/>
        </p:nvCxnSpPr>
        <p:spPr>
          <a:xfrm flipH="1">
            <a:off x="4742300" y="4247575"/>
            <a:ext cx="587400" cy="393000"/>
          </a:xfrm>
          <a:prstGeom prst="straightConnector1">
            <a:avLst/>
          </a:prstGeom>
          <a:noFill/>
          <a:ln cap="flat" cmpd="sng" w="28575">
            <a:solidFill>
              <a:srgbClr val="38761D"/>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8"/>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basic structure of a chromosome</a:t>
            </a:r>
            <a:endParaRPr/>
          </a:p>
        </p:txBody>
      </p:sp>
      <p:pic>
        <p:nvPicPr>
          <p:cNvPr id="288" name="Google Shape;288;p48"/>
          <p:cNvPicPr preferRelativeResize="0"/>
          <p:nvPr/>
        </p:nvPicPr>
        <p:blipFill rotWithShape="1">
          <a:blip r:embed="rId3">
            <a:alphaModFix/>
          </a:blip>
          <a:srcRect b="0" l="0" r="0" t="15211"/>
          <a:stretch/>
        </p:blipFill>
        <p:spPr>
          <a:xfrm>
            <a:off x="469750" y="1286300"/>
            <a:ext cx="3217826" cy="3323799"/>
          </a:xfrm>
          <a:prstGeom prst="rect">
            <a:avLst/>
          </a:prstGeom>
          <a:noFill/>
          <a:ln>
            <a:noFill/>
          </a:ln>
        </p:spPr>
      </p:pic>
      <p:pic>
        <p:nvPicPr>
          <p:cNvPr id="289" name="Google Shape;289;p48"/>
          <p:cNvPicPr preferRelativeResize="0"/>
          <p:nvPr/>
        </p:nvPicPr>
        <p:blipFill>
          <a:blip r:embed="rId4">
            <a:alphaModFix/>
          </a:blip>
          <a:stretch>
            <a:fillRect/>
          </a:stretch>
        </p:blipFill>
        <p:spPr>
          <a:xfrm>
            <a:off x="3839976" y="1299625"/>
            <a:ext cx="5151623" cy="1974085"/>
          </a:xfrm>
          <a:prstGeom prst="rect">
            <a:avLst/>
          </a:prstGeom>
          <a:noFill/>
          <a:ln>
            <a:noFill/>
          </a:ln>
        </p:spPr>
      </p:pic>
      <p:sp>
        <p:nvSpPr>
          <p:cNvPr id="290" name="Google Shape;290;p48"/>
          <p:cNvSpPr txBox="1"/>
          <p:nvPr/>
        </p:nvSpPr>
        <p:spPr>
          <a:xfrm>
            <a:off x="3962400" y="3001600"/>
            <a:ext cx="4419000" cy="137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Economica"/>
                <a:ea typeface="Economica"/>
                <a:cs typeface="Economica"/>
                <a:sym typeface="Economica"/>
              </a:rPr>
              <a:t>The role of the centromere.</a:t>
            </a:r>
            <a:endParaRPr b="1">
              <a:latin typeface="Economica"/>
              <a:ea typeface="Economica"/>
              <a:cs typeface="Economica"/>
              <a:sym typeface="Economica"/>
            </a:endParaRPr>
          </a:p>
          <a:p>
            <a:pPr indent="0" lvl="0" marL="0" rtl="0" algn="l">
              <a:spcBef>
                <a:spcPts val="0"/>
              </a:spcBef>
              <a:spcAft>
                <a:spcPts val="0"/>
              </a:spcAft>
              <a:buNone/>
            </a:pPr>
            <a:r>
              <a:rPr lang="en" sz="1000">
                <a:latin typeface="Economica"/>
                <a:ea typeface="Economica"/>
                <a:cs typeface="Economica"/>
                <a:sym typeface="Economica"/>
              </a:rPr>
              <a:t>Centromeres are required for chromosome separation during cell division. The centromeres are attachment points for microtubules, which are protein fibers that pull duplicate chromosomes toward opposite ends of the cell before it divides. This separation ensures that each daughter cell will have a full set of chromosomes.</a:t>
            </a:r>
            <a:endParaRPr sz="1000">
              <a:latin typeface="Economica"/>
              <a:ea typeface="Economica"/>
              <a:cs typeface="Economica"/>
              <a:sym typeface="Economica"/>
            </a:endParaRPr>
          </a:p>
          <a:p>
            <a:pPr indent="0" lvl="0" marL="0" rtl="0" algn="l">
              <a:spcBef>
                <a:spcPts val="0"/>
              </a:spcBef>
              <a:spcAft>
                <a:spcPts val="0"/>
              </a:spcAft>
              <a:buNone/>
            </a:pPr>
            <a:r>
              <a:t/>
            </a:r>
            <a:endParaRPr/>
          </a:p>
        </p:txBody>
      </p:sp>
      <p:sp>
        <p:nvSpPr>
          <p:cNvPr id="291" name="Google Shape;291;p48"/>
          <p:cNvSpPr txBox="1"/>
          <p:nvPr/>
        </p:nvSpPr>
        <p:spPr>
          <a:xfrm>
            <a:off x="3309025" y="976000"/>
            <a:ext cx="34491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Telomeres</a:t>
            </a:r>
            <a:endParaRPr/>
          </a:p>
        </p:txBody>
      </p:sp>
      <p:cxnSp>
        <p:nvCxnSpPr>
          <p:cNvPr id="292" name="Google Shape;292;p48"/>
          <p:cNvCxnSpPr>
            <a:stCxn id="291" idx="1"/>
          </p:cNvCxnSpPr>
          <p:nvPr/>
        </p:nvCxnSpPr>
        <p:spPr>
          <a:xfrm flipH="1">
            <a:off x="1209625" y="1177150"/>
            <a:ext cx="2099400" cy="535200"/>
          </a:xfrm>
          <a:prstGeom prst="straightConnector1">
            <a:avLst/>
          </a:prstGeom>
          <a:noFill/>
          <a:ln cap="flat" cmpd="sng" w="19050">
            <a:solidFill>
              <a:srgbClr val="38761D"/>
            </a:solidFill>
            <a:prstDash val="solid"/>
            <a:round/>
            <a:headEnd len="med" w="med" type="none"/>
            <a:tailEnd len="med" w="med" type="triangle"/>
          </a:ln>
        </p:spPr>
      </p:cxnSp>
      <p:cxnSp>
        <p:nvCxnSpPr>
          <p:cNvPr id="293" name="Google Shape;293;p48"/>
          <p:cNvCxnSpPr>
            <a:stCxn id="291" idx="1"/>
          </p:cNvCxnSpPr>
          <p:nvPr/>
        </p:nvCxnSpPr>
        <p:spPr>
          <a:xfrm flipH="1">
            <a:off x="1844125" y="1177150"/>
            <a:ext cx="1464900" cy="3253800"/>
          </a:xfrm>
          <a:prstGeom prst="straightConnector1">
            <a:avLst/>
          </a:prstGeom>
          <a:noFill/>
          <a:ln cap="flat" cmpd="sng" w="19050">
            <a:solidFill>
              <a:srgbClr val="38761D"/>
            </a:solidFill>
            <a:prstDash val="solid"/>
            <a:round/>
            <a:headEnd len="med" w="med" type="none"/>
            <a:tailEnd len="med" w="med" type="triangle"/>
          </a:ln>
        </p:spPr>
      </p:cxnSp>
      <p:sp>
        <p:nvSpPr>
          <p:cNvPr id="294" name="Google Shape;294;p48"/>
          <p:cNvSpPr txBox="1"/>
          <p:nvPr/>
        </p:nvSpPr>
        <p:spPr>
          <a:xfrm>
            <a:off x="0" y="4769875"/>
            <a:ext cx="5856000" cy="2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http://learn.genetics.utah.edu/content/basics/readchromosomes/</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Centromere positioning</a:t>
            </a:r>
            <a:endParaRPr/>
          </a:p>
        </p:txBody>
      </p:sp>
      <p:sp>
        <p:nvSpPr>
          <p:cNvPr id="300" name="Google Shape;300;p49"/>
          <p:cNvSpPr txBox="1"/>
          <p:nvPr/>
        </p:nvSpPr>
        <p:spPr>
          <a:xfrm>
            <a:off x="0" y="4769875"/>
            <a:ext cx="5856000" cy="2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http://learn.genetics.utah.edu/content/basics/readchromosomes/</a:t>
            </a:r>
            <a:endParaRPr sz="1000"/>
          </a:p>
        </p:txBody>
      </p:sp>
      <p:pic>
        <p:nvPicPr>
          <p:cNvPr id="301" name="Google Shape;301;p49"/>
          <p:cNvPicPr preferRelativeResize="0"/>
          <p:nvPr/>
        </p:nvPicPr>
        <p:blipFill>
          <a:blip r:embed="rId3">
            <a:alphaModFix/>
          </a:blip>
          <a:stretch>
            <a:fillRect/>
          </a:stretch>
        </p:blipFill>
        <p:spPr>
          <a:xfrm>
            <a:off x="76200" y="1257950"/>
            <a:ext cx="5362349" cy="2749925"/>
          </a:xfrm>
          <a:prstGeom prst="rect">
            <a:avLst/>
          </a:prstGeom>
          <a:noFill/>
          <a:ln>
            <a:noFill/>
          </a:ln>
        </p:spPr>
      </p:pic>
      <p:sp>
        <p:nvSpPr>
          <p:cNvPr id="302" name="Google Shape;302;p49"/>
          <p:cNvSpPr txBox="1"/>
          <p:nvPr/>
        </p:nvSpPr>
        <p:spPr>
          <a:xfrm>
            <a:off x="5724325" y="1178425"/>
            <a:ext cx="32934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38761D"/>
                </a:solidFill>
                <a:highlight>
                  <a:srgbClr val="FFFFFF"/>
                </a:highlight>
                <a:latin typeface="Economica"/>
                <a:ea typeface="Economica"/>
                <a:cs typeface="Economica"/>
                <a:sym typeface="Economica"/>
              </a:rPr>
              <a:t>Centromere position can be described three ways: </a:t>
            </a:r>
            <a:r>
              <a:rPr b="1" lang="en" sz="1600">
                <a:solidFill>
                  <a:srgbClr val="38761D"/>
                </a:solidFill>
                <a:highlight>
                  <a:srgbClr val="FFFFFF"/>
                </a:highlight>
                <a:latin typeface="Economica"/>
                <a:ea typeface="Economica"/>
                <a:cs typeface="Economica"/>
                <a:sym typeface="Economica"/>
              </a:rPr>
              <a:t>metacentric, submetacentric or acrocentric</a:t>
            </a:r>
            <a:r>
              <a:rPr lang="en" sz="1600">
                <a:solidFill>
                  <a:srgbClr val="38761D"/>
                </a:solidFill>
                <a:highlight>
                  <a:srgbClr val="FFFFFF"/>
                </a:highlight>
                <a:latin typeface="Economica"/>
                <a:ea typeface="Economica"/>
                <a:cs typeface="Economica"/>
                <a:sym typeface="Economica"/>
              </a:rPr>
              <a:t>.</a:t>
            </a:r>
            <a:endParaRPr sz="1600">
              <a:solidFill>
                <a:srgbClr val="38761D"/>
              </a:solidFill>
              <a:highlight>
                <a:srgbClr val="FFFFFF"/>
              </a:highlight>
              <a:latin typeface="Economica"/>
              <a:ea typeface="Economica"/>
              <a:cs typeface="Economica"/>
              <a:sym typeface="Economica"/>
            </a:endParaRPr>
          </a:p>
          <a:p>
            <a:pPr indent="0" lvl="0" marL="0" rtl="0" algn="l">
              <a:lnSpc>
                <a:spcPct val="115000"/>
              </a:lnSpc>
              <a:spcBef>
                <a:spcPts val="1100"/>
              </a:spcBef>
              <a:spcAft>
                <a:spcPts val="0"/>
              </a:spcAft>
              <a:buNone/>
            </a:pPr>
            <a:r>
              <a:rPr lang="en" sz="1600">
                <a:solidFill>
                  <a:srgbClr val="38761D"/>
                </a:solidFill>
                <a:highlight>
                  <a:srgbClr val="FFFFFF"/>
                </a:highlight>
                <a:latin typeface="Economica"/>
                <a:ea typeface="Economica"/>
                <a:cs typeface="Economica"/>
                <a:sym typeface="Economica"/>
              </a:rPr>
              <a:t>In </a:t>
            </a:r>
            <a:r>
              <a:rPr b="1" lang="en" sz="1600">
                <a:solidFill>
                  <a:srgbClr val="38761D"/>
                </a:solidFill>
                <a:highlight>
                  <a:srgbClr val="FFFFFF"/>
                </a:highlight>
                <a:latin typeface="Economica"/>
                <a:ea typeface="Economica"/>
                <a:cs typeface="Economica"/>
                <a:sym typeface="Economica"/>
              </a:rPr>
              <a:t>metacentric</a:t>
            </a:r>
            <a:r>
              <a:rPr lang="en" sz="1600">
                <a:solidFill>
                  <a:srgbClr val="38761D"/>
                </a:solidFill>
                <a:highlight>
                  <a:srgbClr val="FFFFFF"/>
                </a:highlight>
                <a:latin typeface="Economica"/>
                <a:ea typeface="Economica"/>
                <a:cs typeface="Economica"/>
                <a:sym typeface="Economica"/>
              </a:rPr>
              <a:t> chromosomes, the centromere lies near the center of the chromosome. </a:t>
            </a:r>
            <a:r>
              <a:rPr lang="en" sz="1600">
                <a:solidFill>
                  <a:srgbClr val="38761D"/>
                </a:solidFill>
                <a:highlight>
                  <a:srgbClr val="FFFFFF"/>
                </a:highlight>
                <a:latin typeface="Economica"/>
                <a:ea typeface="Economica"/>
                <a:cs typeface="Economica"/>
                <a:sym typeface="Economica"/>
              </a:rPr>
              <a:t>Human chromosomes 1, 3,16, 19, and 20 are metacentric</a:t>
            </a:r>
            <a:endParaRPr sz="1600">
              <a:solidFill>
                <a:srgbClr val="38761D"/>
              </a:solidFill>
              <a:highlight>
                <a:srgbClr val="FFFFFF"/>
              </a:highlight>
              <a:latin typeface="Economica"/>
              <a:ea typeface="Economica"/>
              <a:cs typeface="Economica"/>
              <a:sym typeface="Economica"/>
            </a:endParaRPr>
          </a:p>
          <a:p>
            <a:pPr indent="0" lvl="0" marL="0" rtl="0" algn="l">
              <a:lnSpc>
                <a:spcPct val="115000"/>
              </a:lnSpc>
              <a:spcBef>
                <a:spcPts val="1100"/>
              </a:spcBef>
              <a:spcAft>
                <a:spcPts val="0"/>
              </a:spcAft>
              <a:buNone/>
            </a:pPr>
            <a:r>
              <a:rPr b="1" lang="en" sz="1600">
                <a:solidFill>
                  <a:srgbClr val="38761D"/>
                </a:solidFill>
                <a:highlight>
                  <a:srgbClr val="FFFFFF"/>
                </a:highlight>
                <a:latin typeface="Economica"/>
                <a:ea typeface="Economica"/>
                <a:cs typeface="Economica"/>
                <a:sym typeface="Economica"/>
              </a:rPr>
              <a:t>Submetacentric</a:t>
            </a:r>
            <a:r>
              <a:rPr lang="en" sz="1600">
                <a:solidFill>
                  <a:srgbClr val="38761D"/>
                </a:solidFill>
                <a:highlight>
                  <a:srgbClr val="FFFFFF"/>
                </a:highlight>
                <a:latin typeface="Economica"/>
                <a:ea typeface="Economica"/>
                <a:cs typeface="Economica"/>
                <a:sym typeface="Economica"/>
              </a:rPr>
              <a:t> chromosomes have a centromere that is off-center, so that one chromosome arm is longer than the other. The short arm is designated "p" (for petite), and the long arm is designated "q" (because it follows the letter "p"). Human chromosomes 2, 4-12, 17, 18, and X are submetacentric.</a:t>
            </a:r>
            <a:endParaRPr sz="1600">
              <a:solidFill>
                <a:srgbClr val="38761D"/>
              </a:solidFill>
              <a:highlight>
                <a:srgbClr val="FFFFFF"/>
              </a:highlight>
              <a:latin typeface="Economica"/>
              <a:ea typeface="Economica"/>
              <a:cs typeface="Economica"/>
              <a:sym typeface="Economica"/>
            </a:endParaRPr>
          </a:p>
          <a:p>
            <a:pPr indent="0" lvl="0" marL="0" rtl="0" algn="l">
              <a:lnSpc>
                <a:spcPct val="115000"/>
              </a:lnSpc>
              <a:spcBef>
                <a:spcPts val="1100"/>
              </a:spcBef>
              <a:spcAft>
                <a:spcPts val="0"/>
              </a:spcAft>
              <a:buNone/>
            </a:pPr>
            <a:r>
              <a:rPr lang="en" sz="1600">
                <a:solidFill>
                  <a:srgbClr val="38761D"/>
                </a:solidFill>
                <a:highlight>
                  <a:srgbClr val="FFFFFF"/>
                </a:highlight>
                <a:latin typeface="Economica"/>
                <a:ea typeface="Economica"/>
                <a:cs typeface="Economica"/>
                <a:sym typeface="Economica"/>
              </a:rPr>
              <a:t>In </a:t>
            </a:r>
            <a:r>
              <a:rPr b="1" lang="en" sz="1600">
                <a:solidFill>
                  <a:srgbClr val="38761D"/>
                </a:solidFill>
                <a:highlight>
                  <a:srgbClr val="FFFFFF"/>
                </a:highlight>
                <a:latin typeface="Economica"/>
                <a:ea typeface="Economica"/>
                <a:cs typeface="Economica"/>
                <a:sym typeface="Economica"/>
              </a:rPr>
              <a:t>acrocentric</a:t>
            </a:r>
            <a:r>
              <a:rPr lang="en" sz="1600">
                <a:solidFill>
                  <a:srgbClr val="38761D"/>
                </a:solidFill>
                <a:highlight>
                  <a:srgbClr val="FFFFFF"/>
                </a:highlight>
                <a:latin typeface="Economica"/>
                <a:ea typeface="Economica"/>
                <a:cs typeface="Economica"/>
                <a:sym typeface="Economica"/>
              </a:rPr>
              <a:t> chromosomes, the centromere is very near one end. Human chromosomes 13, 14, 15, 21, 22, and Y are acrocentric.</a:t>
            </a:r>
            <a:endParaRPr sz="1600">
              <a:solidFill>
                <a:srgbClr val="38761D"/>
              </a:solidFill>
              <a:highlight>
                <a:srgbClr val="FFFFFF"/>
              </a:highlight>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0"/>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Chromosome Giemsa banding (G-banding)</a:t>
            </a:r>
            <a:endParaRPr/>
          </a:p>
        </p:txBody>
      </p:sp>
      <p:sp>
        <p:nvSpPr>
          <p:cNvPr id="308" name="Google Shape;308;p50"/>
          <p:cNvSpPr txBox="1"/>
          <p:nvPr/>
        </p:nvSpPr>
        <p:spPr>
          <a:xfrm>
            <a:off x="4479650" y="1254625"/>
            <a:ext cx="45882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1100"/>
              </a:spcBef>
              <a:spcAft>
                <a:spcPts val="0"/>
              </a:spcAft>
              <a:buClr>
                <a:srgbClr val="38761D"/>
              </a:buClr>
              <a:buSzPts val="1600"/>
              <a:buFont typeface="Economica"/>
              <a:buChar char="●"/>
            </a:pPr>
            <a:r>
              <a:rPr lang="en" sz="1600">
                <a:solidFill>
                  <a:srgbClr val="38761D"/>
                </a:solidFill>
                <a:highlight>
                  <a:srgbClr val="FFFFFF"/>
                </a:highlight>
                <a:latin typeface="Economica"/>
                <a:ea typeface="Economica"/>
                <a:cs typeface="Economica"/>
                <a:sym typeface="Economica"/>
              </a:rPr>
              <a:t>Heterochromatic regions, which tend to be rich with adenine and thymine (AT-rich) DNA and relatively gene-poor, </a:t>
            </a:r>
            <a:r>
              <a:rPr b="1" lang="en" sz="1600">
                <a:solidFill>
                  <a:srgbClr val="38761D"/>
                </a:solidFill>
                <a:highlight>
                  <a:srgbClr val="FFFFFF"/>
                </a:highlight>
                <a:latin typeface="Economica"/>
                <a:ea typeface="Economica"/>
                <a:cs typeface="Economica"/>
                <a:sym typeface="Economica"/>
              </a:rPr>
              <a:t>stain more darkly</a:t>
            </a:r>
            <a:r>
              <a:rPr lang="en" sz="1600">
                <a:solidFill>
                  <a:srgbClr val="38761D"/>
                </a:solidFill>
                <a:highlight>
                  <a:srgbClr val="FFFFFF"/>
                </a:highlight>
                <a:latin typeface="Economica"/>
                <a:ea typeface="Economica"/>
                <a:cs typeface="Economica"/>
                <a:sym typeface="Economica"/>
              </a:rPr>
              <a:t> with Giemsa and result in G-banding</a:t>
            </a:r>
            <a:endParaRPr sz="1600">
              <a:solidFill>
                <a:srgbClr val="38761D"/>
              </a:solidFill>
              <a:highlight>
                <a:srgbClr val="FFFFFF"/>
              </a:highlight>
              <a:latin typeface="Economica"/>
              <a:ea typeface="Economica"/>
              <a:cs typeface="Economica"/>
              <a:sym typeface="Economica"/>
            </a:endParaRPr>
          </a:p>
          <a:p>
            <a:pPr indent="-330200" lvl="0" marL="457200" rtl="0" algn="l">
              <a:lnSpc>
                <a:spcPct val="115000"/>
              </a:lnSpc>
              <a:spcBef>
                <a:spcPts val="0"/>
              </a:spcBef>
              <a:spcAft>
                <a:spcPts val="0"/>
              </a:spcAft>
              <a:buClr>
                <a:srgbClr val="38761D"/>
              </a:buClr>
              <a:buSzPts val="1600"/>
              <a:buFont typeface="Economica"/>
              <a:buChar char="●"/>
            </a:pPr>
            <a:r>
              <a:rPr lang="en" sz="1600">
                <a:solidFill>
                  <a:srgbClr val="38761D"/>
                </a:solidFill>
                <a:highlight>
                  <a:srgbClr val="FFFFFF"/>
                </a:highlight>
                <a:latin typeface="Economica"/>
                <a:ea typeface="Economica"/>
                <a:cs typeface="Economica"/>
                <a:sym typeface="Economica"/>
              </a:rPr>
              <a:t>Less condensed ("open") chromatin, which tends to be (GC-rich) and more transcriptionally active, incorporates less Giemsa stain, resulting in </a:t>
            </a:r>
            <a:r>
              <a:rPr b="1" lang="en" sz="1600">
                <a:solidFill>
                  <a:srgbClr val="38761D"/>
                </a:solidFill>
                <a:highlight>
                  <a:srgbClr val="FFFFFF"/>
                </a:highlight>
                <a:latin typeface="Economica"/>
                <a:ea typeface="Economica"/>
                <a:cs typeface="Economica"/>
                <a:sym typeface="Economica"/>
              </a:rPr>
              <a:t>light bands in G-banding</a:t>
            </a:r>
            <a:r>
              <a:rPr lang="en" sz="1600">
                <a:solidFill>
                  <a:srgbClr val="38761D"/>
                </a:solidFill>
                <a:highlight>
                  <a:srgbClr val="FFFFFF"/>
                </a:highlight>
                <a:latin typeface="Economica"/>
                <a:ea typeface="Economica"/>
                <a:cs typeface="Economica"/>
                <a:sym typeface="Economica"/>
              </a:rPr>
              <a:t>. </a:t>
            </a:r>
            <a:endParaRPr sz="1600">
              <a:solidFill>
                <a:srgbClr val="38761D"/>
              </a:solidFill>
              <a:highlight>
                <a:srgbClr val="FFFFFF"/>
              </a:highlight>
              <a:latin typeface="Economica"/>
              <a:ea typeface="Economica"/>
              <a:cs typeface="Economica"/>
              <a:sym typeface="Economica"/>
            </a:endParaRPr>
          </a:p>
          <a:p>
            <a:pPr indent="-330200" lvl="0" marL="457200" rtl="0" algn="l">
              <a:lnSpc>
                <a:spcPct val="115000"/>
              </a:lnSpc>
              <a:spcBef>
                <a:spcPts val="0"/>
              </a:spcBef>
              <a:spcAft>
                <a:spcPts val="0"/>
              </a:spcAft>
              <a:buClr>
                <a:srgbClr val="38761D"/>
              </a:buClr>
              <a:buSzPts val="1600"/>
              <a:buFont typeface="Economica"/>
              <a:buChar char="●"/>
            </a:pPr>
            <a:r>
              <a:rPr lang="en" sz="1600">
                <a:solidFill>
                  <a:srgbClr val="38761D"/>
                </a:solidFill>
                <a:highlight>
                  <a:srgbClr val="FFFFFF"/>
                </a:highlight>
                <a:latin typeface="Economica"/>
                <a:ea typeface="Economica"/>
                <a:cs typeface="Economica"/>
                <a:sym typeface="Economica"/>
              </a:rPr>
              <a:t>Cytogenetic bands are labeled p1, p2, p3,   q1, q2, q3, etc., </a:t>
            </a:r>
            <a:r>
              <a:rPr b="1" lang="en" sz="1600">
                <a:solidFill>
                  <a:srgbClr val="38761D"/>
                </a:solidFill>
                <a:highlight>
                  <a:srgbClr val="FFFFFF"/>
                </a:highlight>
                <a:latin typeface="Economica"/>
                <a:ea typeface="Economica"/>
                <a:cs typeface="Economica"/>
                <a:sym typeface="Economica"/>
              </a:rPr>
              <a:t>counting from the centromere out toward the telomeres</a:t>
            </a:r>
            <a:r>
              <a:rPr lang="en" sz="1600">
                <a:solidFill>
                  <a:srgbClr val="38761D"/>
                </a:solidFill>
                <a:highlight>
                  <a:srgbClr val="FFFFFF"/>
                </a:highlight>
                <a:latin typeface="Economica"/>
                <a:ea typeface="Economica"/>
                <a:cs typeface="Economica"/>
                <a:sym typeface="Economica"/>
              </a:rPr>
              <a:t>. At higher resolutions, sub-bands can be seen within the bands. </a:t>
            </a:r>
            <a:endParaRPr sz="1600">
              <a:solidFill>
                <a:srgbClr val="38761D"/>
              </a:solidFill>
              <a:highlight>
                <a:srgbClr val="FFFFFF"/>
              </a:highlight>
              <a:latin typeface="Economica"/>
              <a:ea typeface="Economica"/>
              <a:cs typeface="Economica"/>
              <a:sym typeface="Economica"/>
            </a:endParaRPr>
          </a:p>
          <a:p>
            <a:pPr indent="-330200" lvl="0" marL="457200" rtl="0" algn="l">
              <a:lnSpc>
                <a:spcPct val="115000"/>
              </a:lnSpc>
              <a:spcBef>
                <a:spcPts val="0"/>
              </a:spcBef>
              <a:spcAft>
                <a:spcPts val="0"/>
              </a:spcAft>
              <a:buClr>
                <a:srgbClr val="38761D"/>
              </a:buClr>
              <a:buSzPts val="1600"/>
              <a:buFont typeface="Economica"/>
              <a:buChar char="●"/>
            </a:pPr>
            <a:r>
              <a:rPr lang="en" sz="1600">
                <a:solidFill>
                  <a:srgbClr val="38761D"/>
                </a:solidFill>
                <a:highlight>
                  <a:srgbClr val="FFFFFF"/>
                </a:highlight>
                <a:latin typeface="Economica"/>
                <a:ea typeface="Economica"/>
                <a:cs typeface="Economica"/>
                <a:sym typeface="Economica"/>
              </a:rPr>
              <a:t>For example, the locus for the CFTR (cystic fibrosis) gene is </a:t>
            </a:r>
            <a:r>
              <a:rPr b="1" lang="en" sz="1600">
                <a:solidFill>
                  <a:srgbClr val="38761D"/>
                </a:solidFill>
                <a:highlight>
                  <a:srgbClr val="FFFFFF"/>
                </a:highlight>
                <a:latin typeface="Economica"/>
                <a:ea typeface="Economica"/>
                <a:cs typeface="Economica"/>
                <a:sym typeface="Economica"/>
              </a:rPr>
              <a:t>7q31.2</a:t>
            </a:r>
            <a:r>
              <a:rPr lang="en" sz="1600">
                <a:solidFill>
                  <a:srgbClr val="38761D"/>
                </a:solidFill>
                <a:highlight>
                  <a:srgbClr val="FFFFFF"/>
                </a:highlight>
                <a:latin typeface="Economica"/>
                <a:ea typeface="Economica"/>
                <a:cs typeface="Economica"/>
                <a:sym typeface="Economica"/>
              </a:rPr>
              <a:t>, which indicates it is on </a:t>
            </a:r>
            <a:r>
              <a:rPr b="1" lang="en" sz="1600">
                <a:solidFill>
                  <a:srgbClr val="38761D"/>
                </a:solidFill>
                <a:highlight>
                  <a:srgbClr val="FFFFFF"/>
                </a:highlight>
                <a:latin typeface="Economica"/>
                <a:ea typeface="Economica"/>
                <a:cs typeface="Economica"/>
                <a:sym typeface="Economica"/>
              </a:rPr>
              <a:t>chromosome 7</a:t>
            </a:r>
            <a:r>
              <a:rPr lang="en" sz="1600">
                <a:solidFill>
                  <a:srgbClr val="38761D"/>
                </a:solidFill>
                <a:highlight>
                  <a:srgbClr val="FFFFFF"/>
                </a:highlight>
                <a:latin typeface="Economica"/>
                <a:ea typeface="Economica"/>
                <a:cs typeface="Economica"/>
                <a:sym typeface="Economica"/>
              </a:rPr>
              <a:t>, </a:t>
            </a:r>
            <a:r>
              <a:rPr b="1" lang="en" sz="1600">
                <a:solidFill>
                  <a:srgbClr val="38761D"/>
                </a:solidFill>
                <a:highlight>
                  <a:srgbClr val="FFFFFF"/>
                </a:highlight>
                <a:latin typeface="Economica"/>
                <a:ea typeface="Economica"/>
                <a:cs typeface="Economica"/>
                <a:sym typeface="Economica"/>
              </a:rPr>
              <a:t>q arm</a:t>
            </a:r>
            <a:r>
              <a:rPr lang="en" sz="1600">
                <a:solidFill>
                  <a:srgbClr val="38761D"/>
                </a:solidFill>
                <a:highlight>
                  <a:srgbClr val="FFFFFF"/>
                </a:highlight>
                <a:latin typeface="Economica"/>
                <a:ea typeface="Economica"/>
                <a:cs typeface="Economica"/>
                <a:sym typeface="Economica"/>
              </a:rPr>
              <a:t>, </a:t>
            </a:r>
            <a:r>
              <a:rPr b="1" lang="en" sz="1600">
                <a:solidFill>
                  <a:srgbClr val="38761D"/>
                </a:solidFill>
                <a:highlight>
                  <a:srgbClr val="FFFFFF"/>
                </a:highlight>
                <a:latin typeface="Economica"/>
                <a:ea typeface="Economica"/>
                <a:cs typeface="Economica"/>
                <a:sym typeface="Economica"/>
              </a:rPr>
              <a:t>region</a:t>
            </a:r>
            <a:r>
              <a:rPr b="1" lang="en" sz="1600">
                <a:solidFill>
                  <a:srgbClr val="38761D"/>
                </a:solidFill>
                <a:highlight>
                  <a:srgbClr val="FFFFFF"/>
                </a:highlight>
                <a:latin typeface="Economica"/>
                <a:ea typeface="Economica"/>
                <a:cs typeface="Economica"/>
                <a:sym typeface="Economica"/>
              </a:rPr>
              <a:t> 3, band 1, and sub-band 2. (Say 7,q,3,1 dot 2)</a:t>
            </a:r>
            <a:endParaRPr b="1" sz="1600">
              <a:solidFill>
                <a:srgbClr val="38761D"/>
              </a:solidFill>
              <a:highlight>
                <a:srgbClr val="FFFFFF"/>
              </a:highlight>
              <a:latin typeface="Economica"/>
              <a:ea typeface="Economica"/>
              <a:cs typeface="Economica"/>
              <a:sym typeface="Economica"/>
            </a:endParaRPr>
          </a:p>
        </p:txBody>
      </p:sp>
      <p:sp>
        <p:nvSpPr>
          <p:cNvPr id="309" name="Google Shape;309;p50"/>
          <p:cNvSpPr txBox="1"/>
          <p:nvPr/>
        </p:nvSpPr>
        <p:spPr>
          <a:xfrm>
            <a:off x="0" y="4769875"/>
            <a:ext cx="5856000" cy="2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3"/>
              </a:rPr>
              <a:t>https://en.wikipedia.org/wiki/G_banding</a:t>
            </a:r>
            <a:r>
              <a:rPr lang="en" sz="1000"/>
              <a:t>, </a:t>
            </a:r>
            <a:r>
              <a:rPr lang="en" sz="1000">
                <a:solidFill>
                  <a:schemeClr val="dk1"/>
                </a:solidFill>
              </a:rPr>
              <a:t>https://ghr.nlm.nih.gov/chromosome/1#ideogram</a:t>
            </a:r>
            <a:endParaRPr sz="1000">
              <a:solidFill>
                <a:schemeClr val="dk1"/>
              </a:solidFill>
            </a:endParaRPr>
          </a:p>
        </p:txBody>
      </p:sp>
      <p:sp>
        <p:nvSpPr>
          <p:cNvPr id="310" name="Google Shape;310;p50"/>
          <p:cNvSpPr txBox="1"/>
          <p:nvPr/>
        </p:nvSpPr>
        <p:spPr>
          <a:xfrm>
            <a:off x="0" y="0"/>
            <a:ext cx="43872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pic>
        <p:nvPicPr>
          <p:cNvPr id="311" name="Google Shape;311;p50"/>
          <p:cNvPicPr preferRelativeResize="0"/>
          <p:nvPr/>
        </p:nvPicPr>
        <p:blipFill>
          <a:blip r:embed="rId4">
            <a:alphaModFix/>
          </a:blip>
          <a:stretch>
            <a:fillRect/>
          </a:stretch>
        </p:blipFill>
        <p:spPr>
          <a:xfrm>
            <a:off x="279825" y="1079000"/>
            <a:ext cx="4247425" cy="339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490250" y="450150"/>
            <a:ext cx="6554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Sequencing a </a:t>
            </a:r>
            <a:r>
              <a:rPr lang="en" u="sng"/>
              <a:t>reference</a:t>
            </a:r>
            <a:r>
              <a:rPr lang="en"/>
              <a:t> human genome. Not </a:t>
            </a:r>
            <a:r>
              <a:rPr lang="en" u="sng"/>
              <a:t>the</a:t>
            </a:r>
            <a:r>
              <a:rPr lang="en"/>
              <a:t> human genome.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34"/>
          <p:cNvPicPr preferRelativeResize="0"/>
          <p:nvPr/>
        </p:nvPicPr>
        <p:blipFill>
          <a:blip r:embed="rId3">
            <a:alphaModFix/>
          </a:blip>
          <a:stretch>
            <a:fillRect/>
          </a:stretch>
        </p:blipFill>
        <p:spPr>
          <a:xfrm>
            <a:off x="0" y="146100"/>
            <a:ext cx="9144000" cy="45429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2"/>
          <p:cNvPicPr preferRelativeResize="0"/>
          <p:nvPr/>
        </p:nvPicPr>
        <p:blipFill>
          <a:blip r:embed="rId3">
            <a:alphaModFix/>
          </a:blip>
          <a:stretch>
            <a:fillRect/>
          </a:stretch>
        </p:blipFill>
        <p:spPr>
          <a:xfrm>
            <a:off x="304800" y="381000"/>
            <a:ext cx="8457400" cy="4201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sequence a reference genome?</a:t>
            </a:r>
            <a:endParaRPr/>
          </a:p>
        </p:txBody>
      </p:sp>
      <p:sp>
        <p:nvSpPr>
          <p:cNvPr id="327" name="Google Shape;327;p53"/>
          <p:cNvSpPr txBox="1"/>
          <p:nvPr/>
        </p:nvSpPr>
        <p:spPr>
          <a:xfrm>
            <a:off x="406325" y="1254625"/>
            <a:ext cx="8127000" cy="3000000"/>
          </a:xfrm>
          <a:prstGeom prst="rect">
            <a:avLst/>
          </a:prstGeom>
          <a:noFill/>
          <a:ln>
            <a:noFill/>
          </a:ln>
        </p:spPr>
        <p:txBody>
          <a:bodyPr anchorCtr="0" anchor="ctr" bIns="91425" lIns="91425" spcFirstLastPara="1" rIns="91425" wrap="square" tIns="91425">
            <a:noAutofit/>
          </a:bodyPr>
          <a:lstStyle/>
          <a:p>
            <a:pPr indent="-387350" lvl="0" marL="457200" rtl="0" algn="l">
              <a:lnSpc>
                <a:spcPct val="115000"/>
              </a:lnSpc>
              <a:spcBef>
                <a:spcPts val="1100"/>
              </a:spcBef>
              <a:spcAft>
                <a:spcPts val="0"/>
              </a:spcAft>
              <a:buClr>
                <a:srgbClr val="38761D"/>
              </a:buClr>
              <a:buSzPts val="2500"/>
              <a:buFont typeface="Economica"/>
              <a:buChar char="●"/>
            </a:pPr>
            <a:r>
              <a:rPr lang="en" sz="2500">
                <a:solidFill>
                  <a:srgbClr val="38761D"/>
                </a:solidFill>
                <a:highlight>
                  <a:srgbClr val="FFFFFF"/>
                </a:highlight>
                <a:latin typeface="Economica"/>
                <a:ea typeface="Economica"/>
                <a:cs typeface="Economica"/>
                <a:sym typeface="Economica"/>
              </a:rPr>
              <a:t>Determine the "complete" sequence of a human haploid genome.</a:t>
            </a:r>
            <a:endParaRPr sz="2500">
              <a:solidFill>
                <a:srgbClr val="38761D"/>
              </a:solidFill>
              <a:highlight>
                <a:srgbClr val="FFFFFF"/>
              </a:highlight>
              <a:latin typeface="Economica"/>
              <a:ea typeface="Economica"/>
              <a:cs typeface="Economica"/>
              <a:sym typeface="Economica"/>
            </a:endParaRPr>
          </a:p>
          <a:p>
            <a:pPr indent="-387350" lvl="1" marL="914400" rtl="0" algn="l">
              <a:lnSpc>
                <a:spcPct val="115000"/>
              </a:lnSpc>
              <a:spcBef>
                <a:spcPts val="0"/>
              </a:spcBef>
              <a:spcAft>
                <a:spcPts val="0"/>
              </a:spcAft>
              <a:buClr>
                <a:srgbClr val="38761D"/>
              </a:buClr>
              <a:buSzPts val="2500"/>
              <a:buFont typeface="Economica"/>
              <a:buChar char="○"/>
            </a:pPr>
            <a:r>
              <a:rPr lang="en" sz="2500">
                <a:solidFill>
                  <a:srgbClr val="38761D"/>
                </a:solidFill>
                <a:highlight>
                  <a:srgbClr val="FFFFFF"/>
                </a:highlight>
                <a:latin typeface="Economica"/>
                <a:ea typeface="Economica"/>
                <a:cs typeface="Economica"/>
                <a:sym typeface="Economica"/>
              </a:rPr>
              <a:t>Previously "snippets" of the genome were available.</a:t>
            </a:r>
            <a:endParaRPr sz="2500">
              <a:solidFill>
                <a:srgbClr val="38761D"/>
              </a:solidFill>
              <a:highlight>
                <a:srgbClr val="FFFFFF"/>
              </a:highlight>
              <a:latin typeface="Economica"/>
              <a:ea typeface="Economica"/>
              <a:cs typeface="Economica"/>
              <a:sym typeface="Economica"/>
            </a:endParaRPr>
          </a:p>
          <a:p>
            <a:pPr indent="-387350" lvl="0" marL="457200" rtl="0" algn="l">
              <a:lnSpc>
                <a:spcPct val="115000"/>
              </a:lnSpc>
              <a:spcBef>
                <a:spcPts val="0"/>
              </a:spcBef>
              <a:spcAft>
                <a:spcPts val="0"/>
              </a:spcAft>
              <a:buClr>
                <a:srgbClr val="38761D"/>
              </a:buClr>
              <a:buSzPts val="2500"/>
              <a:buFont typeface="Economica"/>
              <a:buChar char="●"/>
            </a:pPr>
            <a:r>
              <a:rPr lang="en" sz="2500">
                <a:solidFill>
                  <a:srgbClr val="38761D"/>
                </a:solidFill>
                <a:highlight>
                  <a:srgbClr val="FFFFFF"/>
                </a:highlight>
                <a:latin typeface="Economica"/>
                <a:ea typeface="Economica"/>
                <a:cs typeface="Economica"/>
                <a:sym typeface="Economica"/>
              </a:rPr>
              <a:t>Identify the sequence and location of every protein coding gene.</a:t>
            </a:r>
            <a:endParaRPr sz="2500">
              <a:solidFill>
                <a:srgbClr val="38761D"/>
              </a:solidFill>
              <a:highlight>
                <a:srgbClr val="FFFFFF"/>
              </a:highlight>
              <a:latin typeface="Economica"/>
              <a:ea typeface="Economica"/>
              <a:cs typeface="Economica"/>
              <a:sym typeface="Economica"/>
            </a:endParaRPr>
          </a:p>
          <a:p>
            <a:pPr indent="-323850" lvl="1" marL="914400" rtl="0" algn="l">
              <a:lnSpc>
                <a:spcPct val="115000"/>
              </a:lnSpc>
              <a:spcBef>
                <a:spcPts val="0"/>
              </a:spcBef>
              <a:spcAft>
                <a:spcPts val="0"/>
              </a:spcAft>
              <a:buSzPts val="1500"/>
              <a:buFont typeface="Economica"/>
              <a:buChar char="○"/>
            </a:pPr>
            <a:r>
              <a:rPr lang="en" sz="1500">
                <a:highlight>
                  <a:srgbClr val="FFFFFF"/>
                </a:highlight>
                <a:latin typeface="Economica"/>
                <a:ea typeface="Economica"/>
                <a:cs typeface="Economica"/>
                <a:sym typeface="Economica"/>
              </a:rPr>
              <a:t>Recall that in 1913, Alfred </a:t>
            </a:r>
            <a:r>
              <a:rPr lang="en" sz="1500">
                <a:highlight>
                  <a:srgbClr val="FFFFFF"/>
                </a:highlight>
                <a:latin typeface="Economica"/>
                <a:ea typeface="Economica"/>
                <a:cs typeface="Economica"/>
                <a:sym typeface="Economica"/>
              </a:rPr>
              <a:t>Sturtevant</a:t>
            </a:r>
            <a:r>
              <a:rPr lang="en" sz="1500">
                <a:highlight>
                  <a:srgbClr val="FFFFFF"/>
                </a:highlight>
                <a:latin typeface="Economica"/>
                <a:ea typeface="Economica"/>
                <a:cs typeface="Economica"/>
                <a:sym typeface="Economica"/>
              </a:rPr>
              <a:t> determined that genes were arranged on chromosomes in a linear fashion, creating the first genetic map for </a:t>
            </a:r>
            <a:r>
              <a:rPr i="1" lang="en" sz="1500">
                <a:highlight>
                  <a:srgbClr val="FFFFFF"/>
                </a:highlight>
                <a:latin typeface="Economica"/>
                <a:ea typeface="Economica"/>
                <a:cs typeface="Economica"/>
                <a:sym typeface="Economica"/>
              </a:rPr>
              <a:t>Drosophila.</a:t>
            </a:r>
            <a:r>
              <a:rPr lang="en" sz="1500">
                <a:highlight>
                  <a:srgbClr val="FFFFFF"/>
                </a:highlight>
                <a:latin typeface="Economica"/>
                <a:ea typeface="Economica"/>
                <a:cs typeface="Economica"/>
                <a:sym typeface="Economica"/>
              </a:rPr>
              <a:t> </a:t>
            </a:r>
            <a:r>
              <a:rPr lang="en" sz="1500" u="sng">
                <a:highlight>
                  <a:srgbClr val="FFFFFF"/>
                </a:highlight>
                <a:latin typeface="Economica"/>
                <a:ea typeface="Economica"/>
                <a:cs typeface="Economica"/>
                <a:sym typeface="Economica"/>
              </a:rPr>
              <a:t>He was an undergrad with TH Morgan.</a:t>
            </a:r>
            <a:endParaRPr sz="1500" u="sng">
              <a:highlight>
                <a:srgbClr val="FFFFFF"/>
              </a:highlight>
              <a:latin typeface="Economica"/>
              <a:ea typeface="Economica"/>
              <a:cs typeface="Economica"/>
              <a:sym typeface="Economica"/>
            </a:endParaRPr>
          </a:p>
          <a:p>
            <a:pPr indent="-387350" lvl="0" marL="457200" rtl="0" algn="l">
              <a:lnSpc>
                <a:spcPct val="115000"/>
              </a:lnSpc>
              <a:spcBef>
                <a:spcPts val="0"/>
              </a:spcBef>
              <a:spcAft>
                <a:spcPts val="0"/>
              </a:spcAft>
              <a:buClr>
                <a:srgbClr val="38761D"/>
              </a:buClr>
              <a:buSzPts val="2500"/>
              <a:buFont typeface="Economica"/>
              <a:buChar char="●"/>
            </a:pPr>
            <a:r>
              <a:rPr lang="en" sz="2500">
                <a:solidFill>
                  <a:srgbClr val="38761D"/>
                </a:solidFill>
                <a:highlight>
                  <a:srgbClr val="FFFFFF"/>
                </a:highlight>
                <a:latin typeface="Economica"/>
                <a:ea typeface="Economica"/>
                <a:cs typeface="Economica"/>
                <a:sym typeface="Economica"/>
              </a:rPr>
              <a:t>Use as a "map" with which to track the location and frequency of genetic variation in the human genome.</a:t>
            </a:r>
            <a:endParaRPr sz="2500">
              <a:solidFill>
                <a:srgbClr val="38761D"/>
              </a:solidFill>
              <a:highlight>
                <a:srgbClr val="FFFFFF"/>
              </a:highlight>
              <a:latin typeface="Economica"/>
              <a:ea typeface="Economica"/>
              <a:cs typeface="Economica"/>
              <a:sym typeface="Economica"/>
            </a:endParaRPr>
          </a:p>
          <a:p>
            <a:pPr indent="-387350" lvl="0" marL="457200" rtl="0" algn="l">
              <a:lnSpc>
                <a:spcPct val="115000"/>
              </a:lnSpc>
              <a:spcBef>
                <a:spcPts val="0"/>
              </a:spcBef>
              <a:spcAft>
                <a:spcPts val="0"/>
              </a:spcAft>
              <a:buClr>
                <a:srgbClr val="38761D"/>
              </a:buClr>
              <a:buSzPts val="2500"/>
              <a:buFont typeface="Economica"/>
              <a:buChar char="●"/>
            </a:pPr>
            <a:r>
              <a:rPr lang="en" sz="2500">
                <a:solidFill>
                  <a:srgbClr val="38761D"/>
                </a:solidFill>
                <a:highlight>
                  <a:srgbClr val="FFFFFF"/>
                </a:highlight>
                <a:latin typeface="Economica"/>
                <a:ea typeface="Economica"/>
                <a:cs typeface="Economica"/>
                <a:sym typeface="Economica"/>
              </a:rPr>
              <a:t>Unravel the genetic architecture of inherited and somatic human diseases.</a:t>
            </a:r>
            <a:endParaRPr sz="2500">
              <a:solidFill>
                <a:srgbClr val="38761D"/>
              </a:solidFill>
              <a:highlight>
                <a:srgbClr val="FFFFFF"/>
              </a:highlight>
              <a:latin typeface="Economica"/>
              <a:ea typeface="Economica"/>
              <a:cs typeface="Economica"/>
              <a:sym typeface="Economica"/>
            </a:endParaRPr>
          </a:p>
          <a:p>
            <a:pPr indent="-387350" lvl="0" marL="457200" rtl="0" algn="l">
              <a:lnSpc>
                <a:spcPct val="115000"/>
              </a:lnSpc>
              <a:spcBef>
                <a:spcPts val="0"/>
              </a:spcBef>
              <a:spcAft>
                <a:spcPts val="0"/>
              </a:spcAft>
              <a:buClr>
                <a:srgbClr val="38761D"/>
              </a:buClr>
              <a:buSzPts val="2500"/>
              <a:buFont typeface="Economica"/>
              <a:buChar char="●"/>
            </a:pPr>
            <a:r>
              <a:rPr lang="en" sz="2500">
                <a:solidFill>
                  <a:srgbClr val="38761D"/>
                </a:solidFill>
                <a:highlight>
                  <a:srgbClr val="FFFFFF"/>
                </a:highlight>
                <a:latin typeface="Economica"/>
                <a:ea typeface="Economica"/>
                <a:cs typeface="Economica"/>
                <a:sym typeface="Economica"/>
              </a:rPr>
              <a:t>To understand genome and species evolution</a:t>
            </a:r>
            <a:endParaRPr sz="2500">
              <a:solidFill>
                <a:srgbClr val="38761D"/>
              </a:solidFill>
              <a:highlight>
                <a:srgbClr val="FFFFFF"/>
              </a:highlight>
              <a:latin typeface="Economica"/>
              <a:ea typeface="Economica"/>
              <a:cs typeface="Economica"/>
              <a:sym typeface="Economic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S</a:t>
            </a:r>
            <a:r>
              <a:rPr lang="en" sz="4000"/>
              <a:t>equencing the first human genome: Sanger method</a:t>
            </a:r>
            <a:endParaRPr sz="4000"/>
          </a:p>
        </p:txBody>
      </p:sp>
      <p:sp>
        <p:nvSpPr>
          <p:cNvPr id="333" name="Google Shape;333;p54"/>
          <p:cNvSpPr/>
          <p:nvPr/>
        </p:nvSpPr>
        <p:spPr>
          <a:xfrm>
            <a:off x="376424" y="1218150"/>
            <a:ext cx="4234500" cy="17346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1" i="0" lang="en" sz="1600" u="sng" cap="none" strike="noStrike">
                <a:solidFill>
                  <a:srgbClr val="000000"/>
                </a:solidFill>
                <a:latin typeface="Economica"/>
                <a:ea typeface="Economica"/>
                <a:cs typeface="Economica"/>
                <a:sym typeface="Economica"/>
              </a:rPr>
              <a:t>Key points:</a:t>
            </a:r>
            <a:endParaRPr sz="1700">
              <a:latin typeface="Economica"/>
              <a:ea typeface="Economica"/>
              <a:cs typeface="Economica"/>
              <a:sym typeface="Economica"/>
            </a:endParaRPr>
          </a:p>
          <a:p>
            <a:pPr indent="0" lvl="0" marL="0" marR="0" rtl="0" algn="l">
              <a:lnSpc>
                <a:spcPct val="100000"/>
              </a:lnSpc>
              <a:spcBef>
                <a:spcPts val="300"/>
              </a:spcBef>
              <a:spcAft>
                <a:spcPts val="0"/>
              </a:spcAft>
              <a:buClr>
                <a:srgbClr val="000000"/>
              </a:buClr>
              <a:buFont typeface="Calibri"/>
              <a:buNone/>
            </a:pPr>
            <a:r>
              <a:rPr b="0" i="0" lang="en" sz="1600" u="none" cap="none" strike="noStrike">
                <a:solidFill>
                  <a:srgbClr val="000000"/>
                </a:solidFill>
                <a:latin typeface="Economica"/>
                <a:ea typeface="Economica"/>
                <a:cs typeface="Economica"/>
                <a:sym typeface="Economica"/>
              </a:rPr>
              <a:t>1) sequencing by synthesis (not degradation)</a:t>
            </a:r>
            <a:endParaRPr sz="1700">
              <a:latin typeface="Economica"/>
              <a:ea typeface="Economica"/>
              <a:cs typeface="Economica"/>
              <a:sym typeface="Economica"/>
            </a:endParaRPr>
          </a:p>
          <a:p>
            <a:pPr indent="0" lvl="0" marL="0" marR="0" rtl="0" algn="l">
              <a:lnSpc>
                <a:spcPct val="100000"/>
              </a:lnSpc>
              <a:spcBef>
                <a:spcPts val="300"/>
              </a:spcBef>
              <a:spcAft>
                <a:spcPts val="0"/>
              </a:spcAft>
              <a:buClr>
                <a:srgbClr val="000000"/>
              </a:buClr>
              <a:buFont typeface="Calibri"/>
              <a:buNone/>
            </a:pPr>
            <a:r>
              <a:rPr b="0" i="0" lang="en" sz="1600" u="none" cap="none" strike="noStrike">
                <a:solidFill>
                  <a:srgbClr val="000000"/>
                </a:solidFill>
                <a:latin typeface="Economica"/>
                <a:ea typeface="Economica"/>
                <a:cs typeface="Economica"/>
                <a:sym typeface="Economica"/>
              </a:rPr>
              <a:t>2) radioactive primers hybridize to DNA</a:t>
            </a:r>
            <a:endParaRPr sz="1700">
              <a:latin typeface="Economica"/>
              <a:ea typeface="Economica"/>
              <a:cs typeface="Economica"/>
              <a:sym typeface="Economica"/>
            </a:endParaRPr>
          </a:p>
          <a:p>
            <a:pPr indent="0" lvl="0" marL="0" marR="0" rtl="0" algn="l">
              <a:lnSpc>
                <a:spcPct val="100000"/>
              </a:lnSpc>
              <a:spcBef>
                <a:spcPts val="300"/>
              </a:spcBef>
              <a:spcAft>
                <a:spcPts val="0"/>
              </a:spcAft>
              <a:buClr>
                <a:srgbClr val="000000"/>
              </a:buClr>
              <a:buFont typeface="Calibri"/>
              <a:buNone/>
            </a:pPr>
            <a:r>
              <a:rPr b="0" i="0" lang="en" sz="1600" u="none" cap="none" strike="noStrike">
                <a:solidFill>
                  <a:srgbClr val="000000"/>
                </a:solidFill>
                <a:latin typeface="Economica"/>
                <a:ea typeface="Economica"/>
                <a:cs typeface="Economica"/>
                <a:sym typeface="Economica"/>
              </a:rPr>
              <a:t>3) polymerase + dNTPS + ddNTP terminators at low concentration</a:t>
            </a:r>
            <a:endParaRPr sz="1700">
              <a:latin typeface="Economica"/>
              <a:ea typeface="Economica"/>
              <a:cs typeface="Economica"/>
              <a:sym typeface="Economica"/>
            </a:endParaRPr>
          </a:p>
          <a:p>
            <a:pPr indent="0" lvl="0" marL="0" marR="0" rtl="0" algn="l">
              <a:lnSpc>
                <a:spcPct val="100000"/>
              </a:lnSpc>
              <a:spcBef>
                <a:spcPts val="300"/>
              </a:spcBef>
              <a:spcAft>
                <a:spcPts val="0"/>
              </a:spcAft>
              <a:buClr>
                <a:srgbClr val="000000"/>
              </a:buClr>
              <a:buFont typeface="Calibri"/>
              <a:buNone/>
            </a:pPr>
            <a:r>
              <a:rPr lang="en" sz="1600">
                <a:solidFill>
                  <a:srgbClr val="38761D"/>
                </a:solidFill>
                <a:latin typeface="Economica"/>
                <a:ea typeface="Economica"/>
                <a:cs typeface="Economica"/>
                <a:sym typeface="Economica"/>
              </a:rPr>
              <a:t>4</a:t>
            </a:r>
            <a:r>
              <a:rPr b="0" i="0" lang="en" sz="1600" u="none" cap="none" strike="noStrike">
                <a:solidFill>
                  <a:srgbClr val="38761D"/>
                </a:solidFill>
                <a:latin typeface="Economica"/>
                <a:ea typeface="Economica"/>
                <a:cs typeface="Economica"/>
                <a:sym typeface="Economica"/>
              </a:rPr>
              <a:t>) </a:t>
            </a:r>
            <a:r>
              <a:rPr lang="en" sz="1600">
                <a:solidFill>
                  <a:srgbClr val="38761D"/>
                </a:solidFill>
                <a:latin typeface="Economica"/>
                <a:ea typeface="Economica"/>
                <a:cs typeface="Economica"/>
                <a:sym typeface="Economica"/>
              </a:rPr>
              <a:t>Add one ddNTP</a:t>
            </a:r>
            <a:r>
              <a:rPr b="0" i="0" lang="en" sz="1600" u="none" cap="none" strike="noStrike">
                <a:solidFill>
                  <a:srgbClr val="38761D"/>
                </a:solidFill>
                <a:latin typeface="Economica"/>
                <a:ea typeface="Economica"/>
                <a:cs typeface="Economica"/>
                <a:sym typeface="Economica"/>
              </a:rPr>
              <a:t> base per r</a:t>
            </a:r>
            <a:r>
              <a:rPr lang="en" sz="1600">
                <a:solidFill>
                  <a:srgbClr val="38761D"/>
                </a:solidFill>
                <a:latin typeface="Economica"/>
                <a:ea typeface="Economica"/>
                <a:cs typeface="Economica"/>
                <a:sym typeface="Economica"/>
              </a:rPr>
              <a:t>eaction/lane</a:t>
            </a:r>
            <a:r>
              <a:rPr b="0" i="0" lang="en" sz="1600" u="none" cap="none" strike="noStrike">
                <a:solidFill>
                  <a:srgbClr val="38761D"/>
                </a:solidFill>
                <a:latin typeface="Economica"/>
                <a:ea typeface="Economica"/>
                <a:cs typeface="Economica"/>
                <a:sym typeface="Economica"/>
              </a:rPr>
              <a:t>, visually interpret ladder</a:t>
            </a:r>
            <a:endParaRPr sz="1700">
              <a:solidFill>
                <a:srgbClr val="38761D"/>
              </a:solidFill>
              <a:latin typeface="Economica"/>
              <a:ea typeface="Economica"/>
              <a:cs typeface="Economica"/>
              <a:sym typeface="Economica"/>
            </a:endParaRPr>
          </a:p>
          <a:p>
            <a:pPr indent="0" lvl="0" marL="0" marR="0" rtl="0" algn="l">
              <a:lnSpc>
                <a:spcPct val="100000"/>
              </a:lnSpc>
              <a:spcBef>
                <a:spcPts val="300"/>
              </a:spcBef>
              <a:spcAft>
                <a:spcPts val="0"/>
              </a:spcAft>
              <a:buClr>
                <a:srgbClr val="000000"/>
              </a:buClr>
              <a:buFont typeface="Calibri"/>
              <a:buNone/>
            </a:pPr>
            <a:r>
              <a:t/>
            </a:r>
            <a:endParaRPr b="1" sz="1600" u="sng">
              <a:latin typeface="Economica"/>
              <a:ea typeface="Economica"/>
              <a:cs typeface="Economica"/>
              <a:sym typeface="Economica"/>
            </a:endParaRPr>
          </a:p>
          <a:p>
            <a:pPr indent="0" lvl="0" marL="0" marR="0" rtl="0" algn="l">
              <a:lnSpc>
                <a:spcPct val="100000"/>
              </a:lnSpc>
              <a:spcBef>
                <a:spcPts val="300"/>
              </a:spcBef>
              <a:spcAft>
                <a:spcPts val="0"/>
              </a:spcAft>
              <a:buClr>
                <a:srgbClr val="000000"/>
              </a:buClr>
              <a:buFont typeface="Calibri"/>
              <a:buNone/>
            </a:pPr>
            <a:r>
              <a:rPr b="1" lang="en" sz="1600" u="sng">
                <a:latin typeface="Economica"/>
                <a:ea typeface="Economica"/>
                <a:cs typeface="Economica"/>
                <a:sym typeface="Economica"/>
              </a:rPr>
              <a:t>S</a:t>
            </a:r>
            <a:r>
              <a:rPr b="1" i="0" lang="en" sz="1600" u="sng" cap="none" strike="noStrike">
                <a:solidFill>
                  <a:srgbClr val="000000"/>
                </a:solidFill>
                <a:latin typeface="Economica"/>
                <a:ea typeface="Economica"/>
                <a:cs typeface="Economica"/>
                <a:sym typeface="Economica"/>
              </a:rPr>
              <a:t>trengths over chemical sequencing (Gilbert):</a:t>
            </a:r>
            <a:endParaRPr sz="1700">
              <a:latin typeface="Economica"/>
              <a:ea typeface="Economica"/>
              <a:cs typeface="Economica"/>
              <a:sym typeface="Economica"/>
            </a:endParaRPr>
          </a:p>
          <a:p>
            <a:pPr indent="0" lvl="0" marL="0" marR="0" rtl="0" algn="l">
              <a:lnSpc>
                <a:spcPct val="100000"/>
              </a:lnSpc>
              <a:spcBef>
                <a:spcPts val="300"/>
              </a:spcBef>
              <a:spcAft>
                <a:spcPts val="0"/>
              </a:spcAft>
              <a:buClr>
                <a:srgbClr val="000000"/>
              </a:buClr>
              <a:buFont typeface="Calibri"/>
              <a:buNone/>
            </a:pPr>
            <a:r>
              <a:rPr b="0" i="0" lang="en" sz="1600" u="none" cap="none" strike="noStrike">
                <a:solidFill>
                  <a:srgbClr val="000000"/>
                </a:solidFill>
                <a:latin typeface="Economica"/>
                <a:ea typeface="Economica"/>
                <a:cs typeface="Economica"/>
                <a:sym typeface="Economica"/>
              </a:rPr>
              <a:t>1) easier &amp; faster</a:t>
            </a:r>
            <a:endParaRPr sz="1700">
              <a:latin typeface="Economica"/>
              <a:ea typeface="Economica"/>
              <a:cs typeface="Economica"/>
              <a:sym typeface="Economica"/>
            </a:endParaRPr>
          </a:p>
          <a:p>
            <a:pPr indent="0" lvl="0" marL="0" marR="0" rtl="0" algn="l">
              <a:lnSpc>
                <a:spcPct val="100000"/>
              </a:lnSpc>
              <a:spcBef>
                <a:spcPts val="300"/>
              </a:spcBef>
              <a:spcAft>
                <a:spcPts val="0"/>
              </a:spcAft>
              <a:buClr>
                <a:srgbClr val="000000"/>
              </a:buClr>
              <a:buFont typeface="Calibri"/>
              <a:buNone/>
            </a:pPr>
            <a:r>
              <a:rPr b="0" i="0" lang="en" sz="1600" u="none" cap="none" strike="noStrike">
                <a:solidFill>
                  <a:srgbClr val="000000"/>
                </a:solidFill>
                <a:latin typeface="Economica"/>
                <a:ea typeface="Economica"/>
                <a:cs typeface="Economica"/>
                <a:sym typeface="Economica"/>
              </a:rPr>
              <a:t>2) no nasty chemicals</a:t>
            </a:r>
            <a:endParaRPr sz="1700">
              <a:latin typeface="Economica"/>
              <a:ea typeface="Economica"/>
              <a:cs typeface="Economica"/>
              <a:sym typeface="Economica"/>
            </a:endParaRPr>
          </a:p>
        </p:txBody>
      </p:sp>
      <p:pic>
        <p:nvPicPr>
          <p:cNvPr id="334" name="Google Shape;334;p54"/>
          <p:cNvPicPr preferRelativeResize="0"/>
          <p:nvPr/>
        </p:nvPicPr>
        <p:blipFill>
          <a:blip r:embed="rId3">
            <a:alphaModFix/>
          </a:blip>
          <a:stretch>
            <a:fillRect/>
          </a:stretch>
        </p:blipFill>
        <p:spPr>
          <a:xfrm>
            <a:off x="2388325" y="918625"/>
            <a:ext cx="5286956" cy="4009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How to sequence a human genome: Lee Hood automation</a:t>
            </a:r>
            <a:endParaRPr sz="3600"/>
          </a:p>
        </p:txBody>
      </p:sp>
      <p:pic>
        <p:nvPicPr>
          <p:cNvPr id="340" name="Google Shape;340;p55"/>
          <p:cNvPicPr preferRelativeResize="0"/>
          <p:nvPr/>
        </p:nvPicPr>
        <p:blipFill rotWithShape="1">
          <a:blip r:embed="rId3">
            <a:alphaModFix/>
          </a:blip>
          <a:srcRect b="0" l="31285" r="0" t="7732"/>
          <a:stretch/>
        </p:blipFill>
        <p:spPr>
          <a:xfrm>
            <a:off x="1731066" y="3421410"/>
            <a:ext cx="5401200" cy="1258800"/>
          </a:xfrm>
          <a:prstGeom prst="rect">
            <a:avLst/>
          </a:prstGeom>
          <a:noFill/>
          <a:ln>
            <a:noFill/>
          </a:ln>
        </p:spPr>
      </p:pic>
      <p:pic>
        <p:nvPicPr>
          <p:cNvPr id="341" name="Google Shape;341;p55"/>
          <p:cNvPicPr preferRelativeResize="0"/>
          <p:nvPr/>
        </p:nvPicPr>
        <p:blipFill rotWithShape="1">
          <a:blip r:embed="rId4">
            <a:alphaModFix/>
          </a:blip>
          <a:srcRect b="25734" l="78609" r="12629" t="43882"/>
          <a:stretch/>
        </p:blipFill>
        <p:spPr>
          <a:xfrm>
            <a:off x="7264786" y="1097459"/>
            <a:ext cx="1071600" cy="2096100"/>
          </a:xfrm>
          <a:prstGeom prst="rect">
            <a:avLst/>
          </a:prstGeom>
          <a:noFill/>
          <a:ln>
            <a:noFill/>
          </a:ln>
        </p:spPr>
      </p:pic>
      <p:pic>
        <p:nvPicPr>
          <p:cNvPr id="342" name="Google Shape;342;p55"/>
          <p:cNvPicPr preferRelativeResize="0"/>
          <p:nvPr/>
        </p:nvPicPr>
        <p:blipFill rotWithShape="1">
          <a:blip r:embed="rId4">
            <a:alphaModFix/>
          </a:blip>
          <a:srcRect b="25734" l="71673" r="20441" t="43882"/>
          <a:stretch/>
        </p:blipFill>
        <p:spPr>
          <a:xfrm>
            <a:off x="1089422" y="1171129"/>
            <a:ext cx="964500" cy="2096100"/>
          </a:xfrm>
          <a:prstGeom prst="rect">
            <a:avLst/>
          </a:prstGeom>
          <a:noFill/>
          <a:ln>
            <a:noFill/>
          </a:ln>
        </p:spPr>
      </p:pic>
      <p:pic>
        <p:nvPicPr>
          <p:cNvPr id="343" name="Google Shape;343;p55"/>
          <p:cNvPicPr preferRelativeResize="0"/>
          <p:nvPr/>
        </p:nvPicPr>
        <p:blipFill rotWithShape="1">
          <a:blip r:embed="rId5">
            <a:alphaModFix/>
          </a:blip>
          <a:srcRect b="931" l="1428" r="1428" t="3081"/>
          <a:stretch/>
        </p:blipFill>
        <p:spPr>
          <a:xfrm>
            <a:off x="3540621" y="1369229"/>
            <a:ext cx="2259300" cy="1549800"/>
          </a:xfrm>
          <a:prstGeom prst="rect">
            <a:avLst/>
          </a:prstGeom>
          <a:noFill/>
          <a:ln>
            <a:noFill/>
          </a:ln>
        </p:spPr>
      </p:pic>
      <p:sp>
        <p:nvSpPr>
          <p:cNvPr id="344" name="Google Shape;344;p55"/>
          <p:cNvSpPr/>
          <p:nvPr/>
        </p:nvSpPr>
        <p:spPr>
          <a:xfrm>
            <a:off x="1010016" y="842962"/>
            <a:ext cx="972900" cy="354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alibri"/>
              <a:buNone/>
            </a:pPr>
            <a:r>
              <a:rPr b="0" i="0" lang="en" sz="2400" cap="none" strike="noStrike">
                <a:solidFill>
                  <a:srgbClr val="000000"/>
                </a:solidFill>
                <a:latin typeface="Economica"/>
                <a:ea typeface="Economica"/>
                <a:cs typeface="Economica"/>
                <a:sym typeface="Economica"/>
              </a:rPr>
              <a:t>before</a:t>
            </a:r>
            <a:endParaRPr sz="900">
              <a:latin typeface="Economica"/>
              <a:ea typeface="Economica"/>
              <a:cs typeface="Economica"/>
              <a:sym typeface="Economica"/>
            </a:endParaRPr>
          </a:p>
        </p:txBody>
      </p:sp>
      <p:sp>
        <p:nvSpPr>
          <p:cNvPr id="345" name="Google Shape;345;p55"/>
          <p:cNvSpPr/>
          <p:nvPr/>
        </p:nvSpPr>
        <p:spPr>
          <a:xfrm>
            <a:off x="7290396" y="769292"/>
            <a:ext cx="721500" cy="354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alibri"/>
              <a:buNone/>
            </a:pPr>
            <a:r>
              <a:rPr b="0" i="0" lang="en" sz="2400" cap="none" strike="noStrike">
                <a:solidFill>
                  <a:srgbClr val="000000"/>
                </a:solidFill>
                <a:latin typeface="Economica"/>
                <a:ea typeface="Economica"/>
                <a:cs typeface="Economica"/>
                <a:sym typeface="Economica"/>
              </a:rPr>
              <a:t>after</a:t>
            </a:r>
            <a:endParaRPr sz="900">
              <a:latin typeface="Economica"/>
              <a:ea typeface="Economica"/>
              <a:cs typeface="Economica"/>
              <a:sym typeface="Economica"/>
            </a:endParaRPr>
          </a:p>
        </p:txBody>
      </p:sp>
      <p:sp>
        <p:nvSpPr>
          <p:cNvPr id="346" name="Google Shape;346;p55"/>
          <p:cNvSpPr/>
          <p:nvPr/>
        </p:nvSpPr>
        <p:spPr>
          <a:xfrm>
            <a:off x="2195178" y="4647009"/>
            <a:ext cx="4473900" cy="314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alibri"/>
              <a:buNone/>
            </a:pPr>
            <a:r>
              <a:rPr b="0" i="0" lang="en" sz="2100" u="none" cap="none" strike="noStrike">
                <a:solidFill>
                  <a:srgbClr val="000000"/>
                </a:solidFill>
                <a:latin typeface="Economica"/>
                <a:ea typeface="Economica"/>
                <a:cs typeface="Economica"/>
                <a:sym typeface="Economica"/>
              </a:rPr>
              <a:t>read lengths: ~500bp</a:t>
            </a:r>
            <a:endParaRPr sz="900">
              <a:latin typeface="Economica"/>
              <a:ea typeface="Economica"/>
              <a:cs typeface="Economica"/>
              <a:sym typeface="Economica"/>
            </a:endParaRPr>
          </a:p>
        </p:txBody>
      </p:sp>
      <p:cxnSp>
        <p:nvCxnSpPr>
          <p:cNvPr id="347" name="Google Shape;347;p55"/>
          <p:cNvCxnSpPr/>
          <p:nvPr/>
        </p:nvCxnSpPr>
        <p:spPr>
          <a:xfrm rot="10800000">
            <a:off x="2531550" y="2145600"/>
            <a:ext cx="348300" cy="0"/>
          </a:xfrm>
          <a:prstGeom prst="straightConnector1">
            <a:avLst/>
          </a:prstGeom>
          <a:noFill/>
          <a:ln cap="flat" cmpd="sng" w="38100">
            <a:solidFill>
              <a:srgbClr val="000000"/>
            </a:solidFill>
            <a:prstDash val="solid"/>
            <a:miter lim="8000"/>
            <a:headEnd len="sm" w="sm" type="stealth"/>
            <a:tailEnd len="sm" w="sm" type="none"/>
          </a:ln>
        </p:spPr>
      </p:cxnSp>
      <p:cxnSp>
        <p:nvCxnSpPr>
          <p:cNvPr id="348" name="Google Shape;348;p55"/>
          <p:cNvCxnSpPr/>
          <p:nvPr/>
        </p:nvCxnSpPr>
        <p:spPr>
          <a:xfrm rot="10800000">
            <a:off x="6366876" y="2148929"/>
            <a:ext cx="348300" cy="0"/>
          </a:xfrm>
          <a:prstGeom prst="straightConnector1">
            <a:avLst/>
          </a:prstGeom>
          <a:noFill/>
          <a:ln cap="flat" cmpd="sng" w="38100">
            <a:solidFill>
              <a:srgbClr val="000000"/>
            </a:solidFill>
            <a:prstDash val="solid"/>
            <a:miter lim="8000"/>
            <a:headEnd len="sm" w="sm" type="stealth"/>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56"/>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Sanger sequencing: technological advances</a:t>
            </a:r>
            <a:endParaRPr sz="3600"/>
          </a:p>
        </p:txBody>
      </p:sp>
      <p:sp>
        <p:nvSpPr>
          <p:cNvPr id="354" name="Google Shape;354;p56"/>
          <p:cNvSpPr/>
          <p:nvPr/>
        </p:nvSpPr>
        <p:spPr>
          <a:xfrm>
            <a:off x="1462511" y="1238994"/>
            <a:ext cx="1920300" cy="288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1" i="0" lang="en" sz="2200" u="none" cap="none" strike="noStrike">
                <a:solidFill>
                  <a:srgbClr val="000000"/>
                </a:solidFill>
                <a:latin typeface="Economica"/>
                <a:ea typeface="Economica"/>
                <a:cs typeface="Economica"/>
                <a:sym typeface="Economica"/>
              </a:rPr>
              <a:t>1977</a:t>
            </a:r>
            <a:r>
              <a:rPr b="0" i="0" lang="en" sz="2200" u="none" cap="none" strike="noStrike">
                <a:solidFill>
                  <a:srgbClr val="000000"/>
                </a:solidFill>
                <a:latin typeface="Economica"/>
                <a:ea typeface="Economica"/>
                <a:cs typeface="Economica"/>
                <a:sym typeface="Economica"/>
              </a:rPr>
              <a:t>: Fred Sanger</a:t>
            </a:r>
            <a:endParaRPr sz="2300">
              <a:latin typeface="Economica"/>
              <a:ea typeface="Economica"/>
              <a:cs typeface="Economica"/>
              <a:sym typeface="Economica"/>
            </a:endParaRPr>
          </a:p>
        </p:txBody>
      </p:sp>
      <p:sp>
        <p:nvSpPr>
          <p:cNvPr id="355" name="Google Shape;355;p56"/>
          <p:cNvSpPr/>
          <p:nvPr/>
        </p:nvSpPr>
        <p:spPr>
          <a:xfrm>
            <a:off x="1275102" y="2015877"/>
            <a:ext cx="2419800" cy="5223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1" i="0" lang="en" sz="2200" u="none" cap="none" strike="noStrike">
                <a:solidFill>
                  <a:srgbClr val="000000"/>
                </a:solidFill>
                <a:latin typeface="Economica"/>
                <a:ea typeface="Economica"/>
                <a:cs typeface="Economica"/>
                <a:sym typeface="Economica"/>
              </a:rPr>
              <a:t>1985</a:t>
            </a:r>
            <a:r>
              <a:rPr b="0" i="0" lang="en" sz="2200" u="none" cap="none" strike="noStrike">
                <a:solidFill>
                  <a:srgbClr val="000000"/>
                </a:solidFill>
                <a:latin typeface="Economica"/>
                <a:ea typeface="Economica"/>
                <a:cs typeface="Economica"/>
                <a:sym typeface="Economica"/>
              </a:rPr>
              <a:t>: ABI 370 (first automated sequencer)</a:t>
            </a:r>
            <a:endParaRPr sz="2300">
              <a:latin typeface="Economica"/>
              <a:ea typeface="Economica"/>
              <a:cs typeface="Economica"/>
              <a:sym typeface="Economica"/>
            </a:endParaRPr>
          </a:p>
        </p:txBody>
      </p:sp>
      <p:cxnSp>
        <p:nvCxnSpPr>
          <p:cNvPr id="356" name="Google Shape;356;p56"/>
          <p:cNvCxnSpPr/>
          <p:nvPr/>
        </p:nvCxnSpPr>
        <p:spPr>
          <a:xfrm rot="10800000">
            <a:off x="2491382" y="1674210"/>
            <a:ext cx="0" cy="261300"/>
          </a:xfrm>
          <a:prstGeom prst="straightConnector1">
            <a:avLst/>
          </a:prstGeom>
          <a:noFill/>
          <a:ln cap="flat" cmpd="sng" w="38100">
            <a:solidFill>
              <a:srgbClr val="000000"/>
            </a:solidFill>
            <a:prstDash val="solid"/>
            <a:miter lim="8000"/>
            <a:headEnd len="sm" w="sm" type="stealth"/>
            <a:tailEnd len="sm" w="sm" type="none"/>
          </a:ln>
        </p:spPr>
      </p:cxnSp>
      <p:sp>
        <p:nvSpPr>
          <p:cNvPr id="357" name="Google Shape;357;p56"/>
          <p:cNvSpPr/>
          <p:nvPr/>
        </p:nvSpPr>
        <p:spPr>
          <a:xfrm>
            <a:off x="5391150" y="1151930"/>
            <a:ext cx="3875400" cy="576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0" i="0" lang="en" sz="2000" u="none" cap="none" strike="noStrike">
                <a:solidFill>
                  <a:srgbClr val="000000"/>
                </a:solidFill>
                <a:latin typeface="Economica"/>
                <a:ea typeface="Economica"/>
                <a:cs typeface="Economica"/>
                <a:sym typeface="Economica"/>
              </a:rPr>
              <a:t>1 hardworking technician </a:t>
            </a:r>
            <a:endParaRPr sz="2100">
              <a:latin typeface="Economica"/>
              <a:ea typeface="Economica"/>
              <a:cs typeface="Economica"/>
              <a:sym typeface="Economica"/>
            </a:endParaRPr>
          </a:p>
          <a:p>
            <a:pPr indent="0" lvl="0" marL="0" marR="0" rtl="0" algn="l">
              <a:lnSpc>
                <a:spcPct val="100000"/>
              </a:lnSpc>
              <a:spcBef>
                <a:spcPts val="0"/>
              </a:spcBef>
              <a:spcAft>
                <a:spcPts val="0"/>
              </a:spcAft>
              <a:buClr>
                <a:srgbClr val="000000"/>
              </a:buClr>
              <a:buFont typeface="Calibri"/>
              <a:buNone/>
            </a:pPr>
            <a:r>
              <a:rPr b="0" i="0" lang="en" sz="2000" u="none" cap="none" strike="noStrike">
                <a:solidFill>
                  <a:srgbClr val="000000"/>
                </a:solidFill>
                <a:latin typeface="Economica"/>
                <a:ea typeface="Economica"/>
                <a:cs typeface="Economica"/>
                <a:sym typeface="Economica"/>
              </a:rPr>
              <a:t>= 700 bases per day </a:t>
            </a:r>
            <a:endParaRPr sz="2100">
              <a:latin typeface="Economica"/>
              <a:ea typeface="Economica"/>
              <a:cs typeface="Economica"/>
              <a:sym typeface="Economica"/>
            </a:endParaRPr>
          </a:p>
          <a:p>
            <a:pPr indent="0" lvl="0" marL="0" marR="0" rtl="0" algn="l">
              <a:lnSpc>
                <a:spcPct val="100000"/>
              </a:lnSpc>
              <a:spcBef>
                <a:spcPts val="0"/>
              </a:spcBef>
              <a:spcAft>
                <a:spcPts val="0"/>
              </a:spcAft>
              <a:buClr>
                <a:srgbClr val="000000"/>
              </a:buClr>
              <a:buFont typeface="Calibri"/>
              <a:buNone/>
            </a:pPr>
            <a:r>
              <a:rPr b="0" i="0" lang="en" sz="2000" u="none" cap="none" strike="noStrike">
                <a:solidFill>
                  <a:srgbClr val="000000"/>
                </a:solidFill>
                <a:latin typeface="Economica"/>
                <a:ea typeface="Economica"/>
                <a:cs typeface="Economica"/>
                <a:sym typeface="Economica"/>
              </a:rPr>
              <a:t>= 118,000 years to sequence the human genome</a:t>
            </a:r>
            <a:endParaRPr sz="2100">
              <a:latin typeface="Economica"/>
              <a:ea typeface="Economica"/>
              <a:cs typeface="Economica"/>
              <a:sym typeface="Economica"/>
            </a:endParaRPr>
          </a:p>
        </p:txBody>
      </p:sp>
      <p:sp>
        <p:nvSpPr>
          <p:cNvPr id="358" name="Google Shape;358;p56"/>
          <p:cNvSpPr/>
          <p:nvPr/>
        </p:nvSpPr>
        <p:spPr>
          <a:xfrm>
            <a:off x="5391150" y="2185839"/>
            <a:ext cx="3464700" cy="401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0" i="0" lang="en" sz="2000" u="none" cap="none" strike="noStrike">
                <a:solidFill>
                  <a:srgbClr val="000000"/>
                </a:solidFill>
                <a:latin typeface="Economica"/>
                <a:ea typeface="Economica"/>
                <a:cs typeface="Economica"/>
                <a:sym typeface="Economica"/>
              </a:rPr>
              <a:t>5000 bases per day </a:t>
            </a:r>
            <a:endParaRPr sz="2100">
              <a:latin typeface="Economica"/>
              <a:ea typeface="Economica"/>
              <a:cs typeface="Economica"/>
              <a:sym typeface="Economica"/>
            </a:endParaRPr>
          </a:p>
          <a:p>
            <a:pPr indent="0" lvl="0" marL="0" marR="0" rtl="0" algn="l">
              <a:lnSpc>
                <a:spcPct val="100000"/>
              </a:lnSpc>
              <a:spcBef>
                <a:spcPts val="0"/>
              </a:spcBef>
              <a:spcAft>
                <a:spcPts val="0"/>
              </a:spcAft>
              <a:buClr>
                <a:srgbClr val="000000"/>
              </a:buClr>
              <a:buFont typeface="Calibri"/>
              <a:buNone/>
            </a:pPr>
            <a:r>
              <a:rPr b="0" i="0" lang="en" sz="2000" u="none" cap="none" strike="noStrike">
                <a:solidFill>
                  <a:srgbClr val="000000"/>
                </a:solidFill>
                <a:latin typeface="Economica"/>
                <a:ea typeface="Economica"/>
                <a:cs typeface="Economica"/>
                <a:sym typeface="Economica"/>
              </a:rPr>
              <a:t>= 16,000 years</a:t>
            </a:r>
            <a:endParaRPr sz="2100">
              <a:latin typeface="Economica"/>
              <a:ea typeface="Economica"/>
              <a:cs typeface="Economica"/>
              <a:sym typeface="Economica"/>
            </a:endParaRPr>
          </a:p>
        </p:txBody>
      </p:sp>
      <p:sp>
        <p:nvSpPr>
          <p:cNvPr id="359" name="Google Shape;359;p56"/>
          <p:cNvSpPr/>
          <p:nvPr/>
        </p:nvSpPr>
        <p:spPr>
          <a:xfrm>
            <a:off x="928688" y="3003724"/>
            <a:ext cx="3125400" cy="676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1" i="0" lang="en" sz="2200" u="none" cap="none" strike="noStrike">
                <a:solidFill>
                  <a:srgbClr val="000000"/>
                </a:solidFill>
                <a:latin typeface="Economica"/>
                <a:ea typeface="Economica"/>
                <a:cs typeface="Economica"/>
                <a:sym typeface="Economica"/>
              </a:rPr>
              <a:t>1995</a:t>
            </a:r>
            <a:r>
              <a:rPr b="0" i="0" lang="en" sz="2200" u="none" cap="none" strike="noStrike">
                <a:solidFill>
                  <a:srgbClr val="000000"/>
                </a:solidFill>
                <a:latin typeface="Economica"/>
                <a:ea typeface="Economica"/>
                <a:cs typeface="Economica"/>
                <a:sym typeface="Economica"/>
              </a:rPr>
              <a:t>: ABI 377 </a:t>
            </a:r>
            <a:r>
              <a:rPr b="0" i="0" lang="en" sz="1900" u="none" cap="none" strike="noStrike">
                <a:solidFill>
                  <a:srgbClr val="000000"/>
                </a:solidFill>
                <a:latin typeface="Economica"/>
                <a:ea typeface="Economica"/>
                <a:cs typeface="Economica"/>
                <a:sym typeface="Economica"/>
              </a:rPr>
              <a:t>(Bigger gels, better chemistry &amp; optics, more sensitive dyes, faster computers)</a:t>
            </a:r>
            <a:endParaRPr sz="2000">
              <a:latin typeface="Economica"/>
              <a:ea typeface="Economica"/>
              <a:cs typeface="Economica"/>
              <a:sym typeface="Economica"/>
            </a:endParaRPr>
          </a:p>
        </p:txBody>
      </p:sp>
      <p:cxnSp>
        <p:nvCxnSpPr>
          <p:cNvPr id="360" name="Google Shape;360;p56"/>
          <p:cNvCxnSpPr/>
          <p:nvPr/>
        </p:nvCxnSpPr>
        <p:spPr>
          <a:xfrm rot="10800000">
            <a:off x="2491382" y="2645352"/>
            <a:ext cx="0" cy="261300"/>
          </a:xfrm>
          <a:prstGeom prst="straightConnector1">
            <a:avLst/>
          </a:prstGeom>
          <a:noFill/>
          <a:ln cap="flat" cmpd="sng" w="38100">
            <a:solidFill>
              <a:srgbClr val="000000"/>
            </a:solidFill>
            <a:prstDash val="solid"/>
            <a:miter lim="8000"/>
            <a:headEnd len="sm" w="sm" type="stealth"/>
            <a:tailEnd len="sm" w="sm" type="none"/>
          </a:ln>
        </p:spPr>
      </p:cxnSp>
      <p:sp>
        <p:nvSpPr>
          <p:cNvPr id="361" name="Google Shape;361;p56"/>
          <p:cNvSpPr/>
          <p:nvPr/>
        </p:nvSpPr>
        <p:spPr>
          <a:xfrm>
            <a:off x="5391150" y="3114229"/>
            <a:ext cx="3045000" cy="401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0" i="0" lang="en" sz="2000" u="none" cap="none" strike="noStrike">
                <a:solidFill>
                  <a:srgbClr val="000000"/>
                </a:solidFill>
                <a:latin typeface="Economica"/>
                <a:ea typeface="Economica"/>
                <a:cs typeface="Economica"/>
                <a:sym typeface="Economica"/>
              </a:rPr>
              <a:t>19,000 bases per day </a:t>
            </a:r>
            <a:endParaRPr sz="2100">
              <a:latin typeface="Economica"/>
              <a:ea typeface="Economica"/>
              <a:cs typeface="Economica"/>
              <a:sym typeface="Economica"/>
            </a:endParaRPr>
          </a:p>
          <a:p>
            <a:pPr indent="0" lvl="0" marL="0" marR="0" rtl="0" algn="l">
              <a:lnSpc>
                <a:spcPct val="100000"/>
              </a:lnSpc>
              <a:spcBef>
                <a:spcPts val="0"/>
              </a:spcBef>
              <a:spcAft>
                <a:spcPts val="0"/>
              </a:spcAft>
              <a:buClr>
                <a:srgbClr val="000000"/>
              </a:buClr>
              <a:buFont typeface="Calibri"/>
              <a:buNone/>
            </a:pPr>
            <a:r>
              <a:rPr b="0" i="0" lang="en" sz="2000" u="none" cap="none" strike="noStrike">
                <a:solidFill>
                  <a:srgbClr val="000000"/>
                </a:solidFill>
                <a:latin typeface="Economica"/>
                <a:ea typeface="Economica"/>
                <a:cs typeface="Economica"/>
                <a:sym typeface="Economica"/>
              </a:rPr>
              <a:t>= 4,400 years</a:t>
            </a:r>
            <a:endParaRPr sz="2100">
              <a:latin typeface="Economica"/>
              <a:ea typeface="Economica"/>
              <a:cs typeface="Economica"/>
              <a:sym typeface="Economica"/>
            </a:endParaRPr>
          </a:p>
        </p:txBody>
      </p:sp>
      <p:sp>
        <p:nvSpPr>
          <p:cNvPr id="362" name="Google Shape;362;p56"/>
          <p:cNvSpPr/>
          <p:nvPr/>
        </p:nvSpPr>
        <p:spPr>
          <a:xfrm>
            <a:off x="821531" y="4118818"/>
            <a:ext cx="3339600" cy="4821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1" i="0" lang="en" sz="2200" u="none" cap="none" strike="noStrike">
                <a:solidFill>
                  <a:srgbClr val="000000"/>
                </a:solidFill>
                <a:latin typeface="Economica"/>
                <a:ea typeface="Economica"/>
                <a:cs typeface="Economica"/>
                <a:sym typeface="Economica"/>
              </a:rPr>
              <a:t>1999</a:t>
            </a:r>
            <a:r>
              <a:rPr b="0" i="0" lang="en" sz="2200" u="none" cap="none" strike="noStrike">
                <a:solidFill>
                  <a:srgbClr val="000000"/>
                </a:solidFill>
                <a:latin typeface="Economica"/>
                <a:ea typeface="Economica"/>
                <a:cs typeface="Economica"/>
                <a:sym typeface="Economica"/>
              </a:rPr>
              <a:t>: ABI 3700 </a:t>
            </a:r>
            <a:r>
              <a:rPr b="0" i="0" lang="en" sz="1900" u="none" cap="none" strike="noStrike">
                <a:solidFill>
                  <a:srgbClr val="000000"/>
                </a:solidFill>
                <a:latin typeface="Economica"/>
                <a:ea typeface="Economica"/>
                <a:cs typeface="Economica"/>
                <a:sym typeface="Economica"/>
              </a:rPr>
              <a:t>(96 capillaries, 96 well plates, fluid handling robots)</a:t>
            </a:r>
            <a:endParaRPr sz="2000">
              <a:latin typeface="Economica"/>
              <a:ea typeface="Economica"/>
              <a:cs typeface="Economica"/>
              <a:sym typeface="Economica"/>
            </a:endParaRPr>
          </a:p>
        </p:txBody>
      </p:sp>
      <p:cxnSp>
        <p:nvCxnSpPr>
          <p:cNvPr id="363" name="Google Shape;363;p56"/>
          <p:cNvCxnSpPr/>
          <p:nvPr/>
        </p:nvCxnSpPr>
        <p:spPr>
          <a:xfrm rot="10800000">
            <a:off x="2491382" y="3810676"/>
            <a:ext cx="0" cy="261300"/>
          </a:xfrm>
          <a:prstGeom prst="straightConnector1">
            <a:avLst/>
          </a:prstGeom>
          <a:noFill/>
          <a:ln cap="flat" cmpd="sng" w="38100">
            <a:solidFill>
              <a:srgbClr val="000000"/>
            </a:solidFill>
            <a:prstDash val="solid"/>
            <a:miter lim="8000"/>
            <a:headEnd len="sm" w="sm" type="stealth"/>
            <a:tailEnd len="sm" w="sm" type="none"/>
          </a:ln>
        </p:spPr>
      </p:cxnSp>
      <p:sp>
        <p:nvSpPr>
          <p:cNvPr id="364" name="Google Shape;364;p56"/>
          <p:cNvSpPr/>
          <p:nvPr/>
        </p:nvSpPr>
        <p:spPr>
          <a:xfrm>
            <a:off x="5391150" y="4205883"/>
            <a:ext cx="2696700" cy="401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0" i="0" lang="en" sz="2000" u="none" cap="none" strike="noStrike">
                <a:solidFill>
                  <a:srgbClr val="000000"/>
                </a:solidFill>
                <a:latin typeface="Economica"/>
                <a:ea typeface="Economica"/>
                <a:cs typeface="Economica"/>
                <a:sym typeface="Economica"/>
              </a:rPr>
              <a:t>400,000 bases per day </a:t>
            </a:r>
            <a:endParaRPr sz="2100">
              <a:latin typeface="Economica"/>
              <a:ea typeface="Economica"/>
              <a:cs typeface="Economica"/>
              <a:sym typeface="Economica"/>
            </a:endParaRPr>
          </a:p>
          <a:p>
            <a:pPr indent="0" lvl="0" marL="0" marR="0" rtl="0" algn="l">
              <a:lnSpc>
                <a:spcPct val="100000"/>
              </a:lnSpc>
              <a:spcBef>
                <a:spcPts val="0"/>
              </a:spcBef>
              <a:spcAft>
                <a:spcPts val="0"/>
              </a:spcAft>
              <a:buClr>
                <a:srgbClr val="000000"/>
              </a:buClr>
              <a:buFont typeface="Calibri"/>
              <a:buNone/>
            </a:pPr>
            <a:r>
              <a:rPr b="0" i="0" lang="en" sz="2000" u="none" cap="none" strike="noStrike">
                <a:solidFill>
                  <a:srgbClr val="000000"/>
                </a:solidFill>
                <a:latin typeface="Economica"/>
                <a:ea typeface="Economica"/>
                <a:cs typeface="Economica"/>
                <a:sym typeface="Economica"/>
              </a:rPr>
              <a:t>= 205 years</a:t>
            </a:r>
            <a:endParaRPr sz="2100">
              <a:latin typeface="Economica"/>
              <a:ea typeface="Economica"/>
              <a:cs typeface="Economica"/>
              <a:sym typeface="Economica"/>
            </a:endParaRPr>
          </a:p>
        </p:txBody>
      </p:sp>
      <p:cxnSp>
        <p:nvCxnSpPr>
          <p:cNvPr id="365" name="Google Shape;365;p56"/>
          <p:cNvCxnSpPr/>
          <p:nvPr/>
        </p:nvCxnSpPr>
        <p:spPr>
          <a:xfrm rot="10800000">
            <a:off x="4509419" y="1386334"/>
            <a:ext cx="526500" cy="0"/>
          </a:xfrm>
          <a:prstGeom prst="straightConnector1">
            <a:avLst/>
          </a:prstGeom>
          <a:noFill/>
          <a:ln cap="flat" cmpd="sng" w="38100">
            <a:solidFill>
              <a:srgbClr val="38761D"/>
            </a:solidFill>
            <a:prstDash val="solid"/>
            <a:miter lim="8000"/>
            <a:headEnd len="sm" w="sm" type="stealth"/>
            <a:tailEnd len="sm" w="sm" type="none"/>
          </a:ln>
        </p:spPr>
      </p:cxnSp>
      <p:cxnSp>
        <p:nvCxnSpPr>
          <p:cNvPr id="366" name="Google Shape;366;p56"/>
          <p:cNvCxnSpPr/>
          <p:nvPr/>
        </p:nvCxnSpPr>
        <p:spPr>
          <a:xfrm rot="10800000">
            <a:off x="4509419" y="2327141"/>
            <a:ext cx="526500" cy="0"/>
          </a:xfrm>
          <a:prstGeom prst="straightConnector1">
            <a:avLst/>
          </a:prstGeom>
          <a:noFill/>
          <a:ln cap="flat" cmpd="sng" w="38100">
            <a:solidFill>
              <a:srgbClr val="38761D"/>
            </a:solidFill>
            <a:prstDash val="solid"/>
            <a:miter lim="8000"/>
            <a:headEnd len="sm" w="sm" type="stealth"/>
            <a:tailEnd len="sm" w="sm" type="none"/>
          </a:ln>
        </p:spPr>
      </p:cxnSp>
      <p:cxnSp>
        <p:nvCxnSpPr>
          <p:cNvPr id="367" name="Google Shape;367;p56"/>
          <p:cNvCxnSpPr/>
          <p:nvPr/>
        </p:nvCxnSpPr>
        <p:spPr>
          <a:xfrm rot="10800000">
            <a:off x="4509419" y="3331730"/>
            <a:ext cx="526500" cy="0"/>
          </a:xfrm>
          <a:prstGeom prst="straightConnector1">
            <a:avLst/>
          </a:prstGeom>
          <a:noFill/>
          <a:ln cap="flat" cmpd="sng" w="38100">
            <a:solidFill>
              <a:srgbClr val="38761D"/>
            </a:solidFill>
            <a:prstDash val="solid"/>
            <a:miter lim="8000"/>
            <a:headEnd len="sm" w="sm" type="stealth"/>
            <a:tailEnd len="sm" w="sm" type="none"/>
          </a:ln>
        </p:spPr>
      </p:cxnSp>
      <p:cxnSp>
        <p:nvCxnSpPr>
          <p:cNvPr id="368" name="Google Shape;368;p56"/>
          <p:cNvCxnSpPr/>
          <p:nvPr/>
        </p:nvCxnSpPr>
        <p:spPr>
          <a:xfrm rot="10800000">
            <a:off x="4509419" y="4356411"/>
            <a:ext cx="526500" cy="0"/>
          </a:xfrm>
          <a:prstGeom prst="straightConnector1">
            <a:avLst/>
          </a:prstGeom>
          <a:noFill/>
          <a:ln cap="flat" cmpd="sng" w="38100">
            <a:solidFill>
              <a:srgbClr val="38761D"/>
            </a:solidFill>
            <a:prstDash val="solid"/>
            <a:miter lim="8000"/>
            <a:headEnd len="sm" w="sm" type="stealth"/>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2" name="Shape 372"/>
        <p:cNvGrpSpPr/>
        <p:nvPr/>
      </p:nvGrpSpPr>
      <p:grpSpPr>
        <a:xfrm>
          <a:off x="0" y="0"/>
          <a:ext cx="0" cy="0"/>
          <a:chOff x="0" y="0"/>
          <a:chExt cx="0" cy="0"/>
        </a:xfrm>
      </p:grpSpPr>
      <p:sp>
        <p:nvSpPr>
          <p:cNvPr id="373" name="Google Shape;373;p57"/>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Shotgun genome sequencing (Sanger, 1979)</a:t>
            </a:r>
            <a:endParaRPr sz="3600"/>
          </a:p>
        </p:txBody>
      </p:sp>
      <p:cxnSp>
        <p:nvCxnSpPr>
          <p:cNvPr id="374" name="Google Shape;374;p57"/>
          <p:cNvCxnSpPr/>
          <p:nvPr/>
        </p:nvCxnSpPr>
        <p:spPr>
          <a:xfrm>
            <a:off x="4384377" y="857238"/>
            <a:ext cx="3604500" cy="0"/>
          </a:xfrm>
          <a:prstGeom prst="straightConnector1">
            <a:avLst/>
          </a:prstGeom>
          <a:noFill/>
          <a:ln cap="flat" cmpd="sng" w="76200">
            <a:solidFill>
              <a:srgbClr val="E32400"/>
            </a:solidFill>
            <a:prstDash val="solid"/>
            <a:miter lim="8000"/>
            <a:headEnd len="sm" w="sm" type="none"/>
            <a:tailEnd len="sm" w="sm" type="none"/>
          </a:ln>
        </p:spPr>
      </p:cxnSp>
      <p:cxnSp>
        <p:nvCxnSpPr>
          <p:cNvPr id="375" name="Google Shape;375;p57"/>
          <p:cNvCxnSpPr/>
          <p:nvPr/>
        </p:nvCxnSpPr>
        <p:spPr>
          <a:xfrm>
            <a:off x="4438055" y="1426540"/>
            <a:ext cx="402000" cy="0"/>
          </a:xfrm>
          <a:prstGeom prst="straightConnector1">
            <a:avLst/>
          </a:prstGeom>
          <a:noFill/>
          <a:ln cap="flat" cmpd="sng" w="76200">
            <a:solidFill>
              <a:srgbClr val="E32400"/>
            </a:solidFill>
            <a:prstDash val="solid"/>
            <a:miter lim="8000"/>
            <a:headEnd len="sm" w="sm" type="none"/>
            <a:tailEnd len="sm" w="sm" type="none"/>
          </a:ln>
        </p:spPr>
      </p:cxnSp>
      <p:cxnSp>
        <p:nvCxnSpPr>
          <p:cNvPr id="376" name="Google Shape;376;p57"/>
          <p:cNvCxnSpPr/>
          <p:nvPr/>
        </p:nvCxnSpPr>
        <p:spPr>
          <a:xfrm>
            <a:off x="4884539" y="1359551"/>
            <a:ext cx="402000" cy="0"/>
          </a:xfrm>
          <a:prstGeom prst="straightConnector1">
            <a:avLst/>
          </a:prstGeom>
          <a:noFill/>
          <a:ln cap="flat" cmpd="sng" w="76200">
            <a:solidFill>
              <a:srgbClr val="E32400"/>
            </a:solidFill>
            <a:prstDash val="solid"/>
            <a:miter lim="8000"/>
            <a:headEnd len="sm" w="sm" type="none"/>
            <a:tailEnd len="sm" w="sm" type="none"/>
          </a:ln>
        </p:spPr>
      </p:cxnSp>
      <p:cxnSp>
        <p:nvCxnSpPr>
          <p:cNvPr id="377" name="Google Shape;377;p57"/>
          <p:cNvCxnSpPr/>
          <p:nvPr/>
        </p:nvCxnSpPr>
        <p:spPr>
          <a:xfrm>
            <a:off x="5331023" y="1426524"/>
            <a:ext cx="402000" cy="0"/>
          </a:xfrm>
          <a:prstGeom prst="straightConnector1">
            <a:avLst/>
          </a:prstGeom>
          <a:noFill/>
          <a:ln cap="flat" cmpd="sng" w="76200">
            <a:solidFill>
              <a:srgbClr val="E32400"/>
            </a:solidFill>
            <a:prstDash val="solid"/>
            <a:miter lim="8000"/>
            <a:headEnd len="sm" w="sm" type="none"/>
            <a:tailEnd len="sm" w="sm" type="none"/>
          </a:ln>
        </p:spPr>
      </p:cxnSp>
      <p:cxnSp>
        <p:nvCxnSpPr>
          <p:cNvPr id="378" name="Google Shape;378;p57"/>
          <p:cNvCxnSpPr/>
          <p:nvPr/>
        </p:nvCxnSpPr>
        <p:spPr>
          <a:xfrm>
            <a:off x="5866805" y="1493497"/>
            <a:ext cx="402000" cy="0"/>
          </a:xfrm>
          <a:prstGeom prst="straightConnector1">
            <a:avLst/>
          </a:prstGeom>
          <a:noFill/>
          <a:ln cap="flat" cmpd="sng" w="76200">
            <a:solidFill>
              <a:srgbClr val="E32400"/>
            </a:solidFill>
            <a:prstDash val="solid"/>
            <a:miter lim="8000"/>
            <a:headEnd len="sm" w="sm" type="none"/>
            <a:tailEnd len="sm" w="sm" type="none"/>
          </a:ln>
        </p:spPr>
      </p:cxnSp>
      <p:cxnSp>
        <p:nvCxnSpPr>
          <p:cNvPr id="379" name="Google Shape;379;p57"/>
          <p:cNvCxnSpPr/>
          <p:nvPr/>
        </p:nvCxnSpPr>
        <p:spPr>
          <a:xfrm>
            <a:off x="6313289" y="1426524"/>
            <a:ext cx="402000" cy="0"/>
          </a:xfrm>
          <a:prstGeom prst="straightConnector1">
            <a:avLst/>
          </a:prstGeom>
          <a:noFill/>
          <a:ln cap="flat" cmpd="sng" w="76200">
            <a:solidFill>
              <a:srgbClr val="E32400"/>
            </a:solidFill>
            <a:prstDash val="solid"/>
            <a:miter lim="8000"/>
            <a:headEnd len="sm" w="sm" type="none"/>
            <a:tailEnd len="sm" w="sm" type="none"/>
          </a:ln>
        </p:spPr>
      </p:cxnSp>
      <p:cxnSp>
        <p:nvCxnSpPr>
          <p:cNvPr id="380" name="Google Shape;380;p57"/>
          <p:cNvCxnSpPr/>
          <p:nvPr/>
        </p:nvCxnSpPr>
        <p:spPr>
          <a:xfrm>
            <a:off x="6849070" y="1493497"/>
            <a:ext cx="402000" cy="0"/>
          </a:xfrm>
          <a:prstGeom prst="straightConnector1">
            <a:avLst/>
          </a:prstGeom>
          <a:noFill/>
          <a:ln cap="flat" cmpd="sng" w="76200">
            <a:solidFill>
              <a:srgbClr val="E32400"/>
            </a:solidFill>
            <a:prstDash val="solid"/>
            <a:miter lim="8000"/>
            <a:headEnd len="sm" w="sm" type="none"/>
            <a:tailEnd len="sm" w="sm" type="none"/>
          </a:ln>
        </p:spPr>
      </p:cxnSp>
      <p:cxnSp>
        <p:nvCxnSpPr>
          <p:cNvPr id="381" name="Google Shape;381;p57"/>
          <p:cNvCxnSpPr/>
          <p:nvPr/>
        </p:nvCxnSpPr>
        <p:spPr>
          <a:xfrm>
            <a:off x="7295555" y="1426524"/>
            <a:ext cx="402000" cy="0"/>
          </a:xfrm>
          <a:prstGeom prst="straightConnector1">
            <a:avLst/>
          </a:prstGeom>
          <a:noFill/>
          <a:ln cap="flat" cmpd="sng" w="76200">
            <a:solidFill>
              <a:srgbClr val="E32400"/>
            </a:solidFill>
            <a:prstDash val="solid"/>
            <a:miter lim="8000"/>
            <a:headEnd len="sm" w="sm" type="none"/>
            <a:tailEnd len="sm" w="sm" type="none"/>
          </a:ln>
        </p:spPr>
      </p:cxnSp>
      <p:cxnSp>
        <p:nvCxnSpPr>
          <p:cNvPr id="382" name="Google Shape;382;p57"/>
          <p:cNvCxnSpPr/>
          <p:nvPr/>
        </p:nvCxnSpPr>
        <p:spPr>
          <a:xfrm>
            <a:off x="7652742" y="1359551"/>
            <a:ext cx="402000" cy="0"/>
          </a:xfrm>
          <a:prstGeom prst="straightConnector1">
            <a:avLst/>
          </a:prstGeom>
          <a:noFill/>
          <a:ln cap="flat" cmpd="sng" w="76200">
            <a:solidFill>
              <a:srgbClr val="E32400"/>
            </a:solidFill>
            <a:prstDash val="solid"/>
            <a:miter lim="8000"/>
            <a:headEnd len="sm" w="sm" type="none"/>
            <a:tailEnd len="sm" w="sm" type="none"/>
          </a:ln>
        </p:spPr>
      </p:cxnSp>
      <p:cxnSp>
        <p:nvCxnSpPr>
          <p:cNvPr id="383" name="Google Shape;383;p57"/>
          <p:cNvCxnSpPr/>
          <p:nvPr/>
        </p:nvCxnSpPr>
        <p:spPr>
          <a:xfrm rot="10800000">
            <a:off x="6188273" y="1017148"/>
            <a:ext cx="0" cy="240000"/>
          </a:xfrm>
          <a:prstGeom prst="straightConnector1">
            <a:avLst/>
          </a:prstGeom>
          <a:noFill/>
          <a:ln cap="flat" cmpd="sng" w="25400">
            <a:solidFill>
              <a:srgbClr val="000000"/>
            </a:solidFill>
            <a:prstDash val="solid"/>
            <a:miter lim="8000"/>
            <a:headEnd len="sm" w="sm" type="stealth"/>
            <a:tailEnd len="sm" w="sm" type="none"/>
          </a:ln>
        </p:spPr>
      </p:cxnSp>
      <p:grpSp>
        <p:nvGrpSpPr>
          <p:cNvPr id="384" name="Google Shape;384;p57"/>
          <p:cNvGrpSpPr/>
          <p:nvPr/>
        </p:nvGrpSpPr>
        <p:grpSpPr>
          <a:xfrm>
            <a:off x="5612309" y="2166565"/>
            <a:ext cx="1143030" cy="261172"/>
            <a:chOff x="0" y="0"/>
            <a:chExt cx="1625700" cy="495300"/>
          </a:xfrm>
        </p:grpSpPr>
        <p:sp>
          <p:nvSpPr>
            <p:cNvPr id="385" name="Google Shape;385;p57"/>
            <p:cNvSpPr/>
            <p:nvPr/>
          </p:nvSpPr>
          <p:spPr>
            <a:xfrm>
              <a:off x="0" y="0"/>
              <a:ext cx="1625700" cy="495300"/>
            </a:xfrm>
            <a:prstGeom prst="ellipse">
              <a:avLst/>
            </a:prstGeom>
            <a:noFill/>
            <a:ln cap="flat" cmpd="sng" w="50800">
              <a:solidFill>
                <a:srgbClr val="AAAAAA"/>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cxnSp>
          <p:nvCxnSpPr>
            <p:cNvPr id="386" name="Google Shape;386;p57"/>
            <p:cNvCxnSpPr/>
            <p:nvPr/>
          </p:nvCxnSpPr>
          <p:spPr>
            <a:xfrm>
              <a:off x="527050" y="6362"/>
              <a:ext cx="571500" cy="0"/>
            </a:xfrm>
            <a:prstGeom prst="straightConnector1">
              <a:avLst/>
            </a:prstGeom>
            <a:noFill/>
            <a:ln cap="flat" cmpd="sng" w="76200">
              <a:solidFill>
                <a:srgbClr val="E32400"/>
              </a:solidFill>
              <a:prstDash val="solid"/>
              <a:miter lim="8000"/>
              <a:headEnd len="sm" w="sm" type="none"/>
              <a:tailEnd len="sm" w="sm" type="none"/>
            </a:ln>
          </p:spPr>
        </p:cxnSp>
      </p:grpSp>
      <p:cxnSp>
        <p:nvCxnSpPr>
          <p:cNvPr id="387" name="Google Shape;387;p57"/>
          <p:cNvCxnSpPr/>
          <p:nvPr/>
        </p:nvCxnSpPr>
        <p:spPr>
          <a:xfrm rot="10800000">
            <a:off x="6187543" y="1754690"/>
            <a:ext cx="0" cy="240000"/>
          </a:xfrm>
          <a:prstGeom prst="straightConnector1">
            <a:avLst/>
          </a:prstGeom>
          <a:noFill/>
          <a:ln cap="flat" cmpd="sng" w="25400">
            <a:solidFill>
              <a:srgbClr val="000000"/>
            </a:solidFill>
            <a:prstDash val="solid"/>
            <a:miter lim="8000"/>
            <a:headEnd len="sm" w="sm" type="stealth"/>
            <a:tailEnd len="sm" w="sm" type="none"/>
          </a:ln>
        </p:spPr>
      </p:cxnSp>
      <p:cxnSp>
        <p:nvCxnSpPr>
          <p:cNvPr id="388" name="Google Shape;388;p57"/>
          <p:cNvCxnSpPr/>
          <p:nvPr/>
        </p:nvCxnSpPr>
        <p:spPr>
          <a:xfrm rot="10800000">
            <a:off x="6187543" y="2558362"/>
            <a:ext cx="0" cy="240000"/>
          </a:xfrm>
          <a:prstGeom prst="straightConnector1">
            <a:avLst/>
          </a:prstGeom>
          <a:noFill/>
          <a:ln cap="flat" cmpd="sng" w="25400">
            <a:solidFill>
              <a:srgbClr val="000000"/>
            </a:solidFill>
            <a:prstDash val="solid"/>
            <a:miter lim="8000"/>
            <a:headEnd len="sm" w="sm" type="stealth"/>
            <a:tailEnd len="sm" w="sm" type="none"/>
          </a:ln>
        </p:spPr>
      </p:cxnSp>
      <p:cxnSp>
        <p:nvCxnSpPr>
          <p:cNvPr id="389" name="Google Shape;389;p57"/>
          <p:cNvCxnSpPr/>
          <p:nvPr/>
        </p:nvCxnSpPr>
        <p:spPr>
          <a:xfrm>
            <a:off x="6232921" y="3053405"/>
            <a:ext cx="250200" cy="0"/>
          </a:xfrm>
          <a:prstGeom prst="straightConnector1">
            <a:avLst/>
          </a:prstGeom>
          <a:noFill/>
          <a:ln cap="flat" cmpd="sng" w="25400">
            <a:solidFill>
              <a:srgbClr val="444444"/>
            </a:solidFill>
            <a:prstDash val="solid"/>
            <a:miter lim="8000"/>
            <a:headEnd len="sm" w="sm" type="stealth"/>
            <a:tailEnd len="sm" w="sm" type="none"/>
          </a:ln>
        </p:spPr>
      </p:cxnSp>
      <p:cxnSp>
        <p:nvCxnSpPr>
          <p:cNvPr id="390" name="Google Shape;390;p57"/>
          <p:cNvCxnSpPr/>
          <p:nvPr/>
        </p:nvCxnSpPr>
        <p:spPr>
          <a:xfrm rot="10800000">
            <a:off x="5866568" y="2903266"/>
            <a:ext cx="259200" cy="0"/>
          </a:xfrm>
          <a:prstGeom prst="straightConnector1">
            <a:avLst/>
          </a:prstGeom>
          <a:noFill/>
          <a:ln cap="flat" cmpd="sng" w="25400">
            <a:solidFill>
              <a:srgbClr val="444444"/>
            </a:solidFill>
            <a:prstDash val="solid"/>
            <a:miter lim="8000"/>
            <a:headEnd len="sm" w="sm" type="stealth"/>
            <a:tailEnd len="sm" w="sm" type="none"/>
          </a:ln>
        </p:spPr>
      </p:cxnSp>
      <p:cxnSp>
        <p:nvCxnSpPr>
          <p:cNvPr id="391" name="Google Shape;391;p57"/>
          <p:cNvCxnSpPr/>
          <p:nvPr/>
        </p:nvCxnSpPr>
        <p:spPr>
          <a:xfrm>
            <a:off x="4357688" y="4004971"/>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392" name="Google Shape;392;p57"/>
          <p:cNvCxnSpPr/>
          <p:nvPr/>
        </p:nvCxnSpPr>
        <p:spPr>
          <a:xfrm>
            <a:off x="4446984"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393" name="Google Shape;393;p57"/>
          <p:cNvCxnSpPr/>
          <p:nvPr/>
        </p:nvCxnSpPr>
        <p:spPr>
          <a:xfrm>
            <a:off x="4536281"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394" name="Google Shape;394;p57"/>
          <p:cNvCxnSpPr/>
          <p:nvPr/>
        </p:nvCxnSpPr>
        <p:spPr>
          <a:xfrm>
            <a:off x="4625578"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395" name="Google Shape;395;p57"/>
          <p:cNvCxnSpPr/>
          <p:nvPr/>
        </p:nvCxnSpPr>
        <p:spPr>
          <a:xfrm>
            <a:off x="4714875"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396" name="Google Shape;396;p57"/>
          <p:cNvCxnSpPr/>
          <p:nvPr/>
        </p:nvCxnSpPr>
        <p:spPr>
          <a:xfrm>
            <a:off x="4804172"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397" name="Google Shape;397;p57"/>
          <p:cNvCxnSpPr/>
          <p:nvPr/>
        </p:nvCxnSpPr>
        <p:spPr>
          <a:xfrm>
            <a:off x="4893469"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398" name="Google Shape;398;p57"/>
          <p:cNvCxnSpPr/>
          <p:nvPr/>
        </p:nvCxnSpPr>
        <p:spPr>
          <a:xfrm>
            <a:off x="4982766"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399" name="Google Shape;399;p57"/>
          <p:cNvCxnSpPr/>
          <p:nvPr/>
        </p:nvCxnSpPr>
        <p:spPr>
          <a:xfrm>
            <a:off x="5072063"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00" name="Google Shape;400;p57"/>
          <p:cNvCxnSpPr/>
          <p:nvPr/>
        </p:nvCxnSpPr>
        <p:spPr>
          <a:xfrm>
            <a:off x="5161359"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01" name="Google Shape;401;p57"/>
          <p:cNvCxnSpPr/>
          <p:nvPr/>
        </p:nvCxnSpPr>
        <p:spPr>
          <a:xfrm>
            <a:off x="5250656"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02" name="Google Shape;402;p57"/>
          <p:cNvCxnSpPr/>
          <p:nvPr/>
        </p:nvCxnSpPr>
        <p:spPr>
          <a:xfrm>
            <a:off x="5339953"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03" name="Google Shape;403;p57"/>
          <p:cNvCxnSpPr/>
          <p:nvPr/>
        </p:nvCxnSpPr>
        <p:spPr>
          <a:xfrm>
            <a:off x="5429250"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04" name="Google Shape;404;p57"/>
          <p:cNvCxnSpPr/>
          <p:nvPr/>
        </p:nvCxnSpPr>
        <p:spPr>
          <a:xfrm>
            <a:off x="5518547"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05" name="Google Shape;405;p57"/>
          <p:cNvCxnSpPr/>
          <p:nvPr/>
        </p:nvCxnSpPr>
        <p:spPr>
          <a:xfrm>
            <a:off x="5607844"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06" name="Google Shape;406;p57"/>
          <p:cNvCxnSpPr/>
          <p:nvPr/>
        </p:nvCxnSpPr>
        <p:spPr>
          <a:xfrm>
            <a:off x="5697141"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07" name="Google Shape;407;p57"/>
          <p:cNvCxnSpPr/>
          <p:nvPr/>
        </p:nvCxnSpPr>
        <p:spPr>
          <a:xfrm>
            <a:off x="5786438"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08" name="Google Shape;408;p57"/>
          <p:cNvCxnSpPr/>
          <p:nvPr/>
        </p:nvCxnSpPr>
        <p:spPr>
          <a:xfrm>
            <a:off x="5875734"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09" name="Google Shape;409;p57"/>
          <p:cNvCxnSpPr/>
          <p:nvPr/>
        </p:nvCxnSpPr>
        <p:spPr>
          <a:xfrm>
            <a:off x="5965031"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10" name="Google Shape;410;p57"/>
          <p:cNvCxnSpPr/>
          <p:nvPr/>
        </p:nvCxnSpPr>
        <p:spPr>
          <a:xfrm>
            <a:off x="6054328"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11" name="Google Shape;411;p57"/>
          <p:cNvCxnSpPr/>
          <p:nvPr/>
        </p:nvCxnSpPr>
        <p:spPr>
          <a:xfrm>
            <a:off x="6143625"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12" name="Google Shape;412;p57"/>
          <p:cNvCxnSpPr/>
          <p:nvPr/>
        </p:nvCxnSpPr>
        <p:spPr>
          <a:xfrm>
            <a:off x="6232922"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13" name="Google Shape;413;p57"/>
          <p:cNvCxnSpPr/>
          <p:nvPr/>
        </p:nvCxnSpPr>
        <p:spPr>
          <a:xfrm>
            <a:off x="6322219"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14" name="Google Shape;414;p57"/>
          <p:cNvCxnSpPr/>
          <p:nvPr/>
        </p:nvCxnSpPr>
        <p:spPr>
          <a:xfrm>
            <a:off x="6411516"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15" name="Google Shape;415;p57"/>
          <p:cNvCxnSpPr/>
          <p:nvPr/>
        </p:nvCxnSpPr>
        <p:spPr>
          <a:xfrm>
            <a:off x="6500813"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16" name="Google Shape;416;p57"/>
          <p:cNvCxnSpPr/>
          <p:nvPr/>
        </p:nvCxnSpPr>
        <p:spPr>
          <a:xfrm>
            <a:off x="6590109"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17" name="Google Shape;417;p57"/>
          <p:cNvCxnSpPr/>
          <p:nvPr/>
        </p:nvCxnSpPr>
        <p:spPr>
          <a:xfrm>
            <a:off x="6679406"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18" name="Google Shape;418;p57"/>
          <p:cNvCxnSpPr/>
          <p:nvPr/>
        </p:nvCxnSpPr>
        <p:spPr>
          <a:xfrm>
            <a:off x="6768703"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19" name="Google Shape;419;p57"/>
          <p:cNvCxnSpPr/>
          <p:nvPr/>
        </p:nvCxnSpPr>
        <p:spPr>
          <a:xfrm>
            <a:off x="6858000"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20" name="Google Shape;420;p57"/>
          <p:cNvCxnSpPr/>
          <p:nvPr/>
        </p:nvCxnSpPr>
        <p:spPr>
          <a:xfrm>
            <a:off x="6947297"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21" name="Google Shape;421;p57"/>
          <p:cNvCxnSpPr/>
          <p:nvPr/>
        </p:nvCxnSpPr>
        <p:spPr>
          <a:xfrm>
            <a:off x="7036594"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22" name="Google Shape;422;p57"/>
          <p:cNvCxnSpPr/>
          <p:nvPr/>
        </p:nvCxnSpPr>
        <p:spPr>
          <a:xfrm>
            <a:off x="7125891"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23" name="Google Shape;423;p57"/>
          <p:cNvCxnSpPr/>
          <p:nvPr/>
        </p:nvCxnSpPr>
        <p:spPr>
          <a:xfrm>
            <a:off x="7215188"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24" name="Google Shape;424;p57"/>
          <p:cNvCxnSpPr/>
          <p:nvPr/>
        </p:nvCxnSpPr>
        <p:spPr>
          <a:xfrm>
            <a:off x="7304484"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25" name="Google Shape;425;p57"/>
          <p:cNvCxnSpPr/>
          <p:nvPr/>
        </p:nvCxnSpPr>
        <p:spPr>
          <a:xfrm>
            <a:off x="7393781"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26" name="Google Shape;426;p57"/>
          <p:cNvCxnSpPr/>
          <p:nvPr/>
        </p:nvCxnSpPr>
        <p:spPr>
          <a:xfrm>
            <a:off x="7483078"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27" name="Google Shape;427;p57"/>
          <p:cNvCxnSpPr/>
          <p:nvPr/>
        </p:nvCxnSpPr>
        <p:spPr>
          <a:xfrm>
            <a:off x="7572375"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28" name="Google Shape;428;p57"/>
          <p:cNvCxnSpPr/>
          <p:nvPr/>
        </p:nvCxnSpPr>
        <p:spPr>
          <a:xfrm>
            <a:off x="7661672" y="4071940"/>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29" name="Google Shape;429;p57"/>
          <p:cNvCxnSpPr/>
          <p:nvPr/>
        </p:nvCxnSpPr>
        <p:spPr>
          <a:xfrm>
            <a:off x="7750969" y="4004967"/>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30" name="Google Shape;430;p57"/>
          <p:cNvCxnSpPr/>
          <p:nvPr/>
        </p:nvCxnSpPr>
        <p:spPr>
          <a:xfrm>
            <a:off x="7840266" y="4071940"/>
            <a:ext cx="125400" cy="0"/>
          </a:xfrm>
          <a:prstGeom prst="straightConnector1">
            <a:avLst/>
          </a:prstGeom>
          <a:noFill/>
          <a:ln cap="flat" cmpd="sng" w="76200">
            <a:solidFill>
              <a:srgbClr val="E32400"/>
            </a:solidFill>
            <a:prstDash val="solid"/>
            <a:miter lim="8000"/>
            <a:headEnd len="sm" w="sm" type="none"/>
            <a:tailEnd len="sm" w="sm" type="none"/>
          </a:ln>
        </p:spPr>
      </p:cxnSp>
      <p:pic>
        <p:nvPicPr>
          <p:cNvPr id="431" name="Google Shape;431;p57"/>
          <p:cNvPicPr preferRelativeResize="0"/>
          <p:nvPr/>
        </p:nvPicPr>
        <p:blipFill rotWithShape="1">
          <a:blip r:embed="rId3">
            <a:alphaModFix/>
          </a:blip>
          <a:srcRect b="6587" l="4862" r="3913" t="3298"/>
          <a:stretch/>
        </p:blipFill>
        <p:spPr>
          <a:xfrm>
            <a:off x="7313414" y="1915488"/>
            <a:ext cx="1276800" cy="818100"/>
          </a:xfrm>
          <a:prstGeom prst="rect">
            <a:avLst/>
          </a:prstGeom>
          <a:noFill/>
          <a:ln>
            <a:noFill/>
          </a:ln>
        </p:spPr>
      </p:pic>
      <p:grpSp>
        <p:nvGrpSpPr>
          <p:cNvPr id="432" name="Google Shape;432;p57"/>
          <p:cNvGrpSpPr/>
          <p:nvPr/>
        </p:nvGrpSpPr>
        <p:grpSpPr>
          <a:xfrm>
            <a:off x="5589984" y="2973586"/>
            <a:ext cx="1143030" cy="261172"/>
            <a:chOff x="0" y="0"/>
            <a:chExt cx="1625700" cy="495300"/>
          </a:xfrm>
        </p:grpSpPr>
        <p:sp>
          <p:nvSpPr>
            <p:cNvPr id="433" name="Google Shape;433;p57"/>
            <p:cNvSpPr/>
            <p:nvPr/>
          </p:nvSpPr>
          <p:spPr>
            <a:xfrm>
              <a:off x="0" y="0"/>
              <a:ext cx="1625700" cy="495300"/>
            </a:xfrm>
            <a:prstGeom prst="ellipse">
              <a:avLst/>
            </a:prstGeom>
            <a:noFill/>
            <a:ln cap="flat" cmpd="sng" w="50800">
              <a:solidFill>
                <a:srgbClr val="AAAAAA"/>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cxnSp>
          <p:nvCxnSpPr>
            <p:cNvPr id="434" name="Google Shape;434;p57"/>
            <p:cNvCxnSpPr/>
            <p:nvPr/>
          </p:nvCxnSpPr>
          <p:spPr>
            <a:xfrm>
              <a:off x="527050" y="6362"/>
              <a:ext cx="571500" cy="0"/>
            </a:xfrm>
            <a:prstGeom prst="straightConnector1">
              <a:avLst/>
            </a:prstGeom>
            <a:noFill/>
            <a:ln cap="flat" cmpd="sng" w="76200">
              <a:solidFill>
                <a:srgbClr val="E32400"/>
              </a:solidFill>
              <a:prstDash val="solid"/>
              <a:miter lim="8000"/>
              <a:headEnd len="sm" w="sm" type="none"/>
              <a:tailEnd len="sm" w="sm" type="none"/>
            </a:ln>
          </p:spPr>
        </p:cxnSp>
      </p:grpSp>
      <p:pic>
        <p:nvPicPr>
          <p:cNvPr id="435" name="Google Shape;435;p57"/>
          <p:cNvPicPr preferRelativeResize="0"/>
          <p:nvPr/>
        </p:nvPicPr>
        <p:blipFill rotWithShape="1">
          <a:blip r:embed="rId4">
            <a:alphaModFix/>
          </a:blip>
          <a:srcRect b="0" l="0" r="0" t="0"/>
          <a:stretch/>
        </p:blipFill>
        <p:spPr>
          <a:xfrm>
            <a:off x="4119337" y="1928511"/>
            <a:ext cx="798300" cy="790200"/>
          </a:xfrm>
          <a:prstGeom prst="rect">
            <a:avLst/>
          </a:prstGeom>
          <a:noFill/>
          <a:ln>
            <a:noFill/>
          </a:ln>
        </p:spPr>
      </p:pic>
      <p:sp>
        <p:nvSpPr>
          <p:cNvPr id="436" name="Google Shape;436;p57"/>
          <p:cNvSpPr/>
          <p:nvPr/>
        </p:nvSpPr>
        <p:spPr>
          <a:xfrm>
            <a:off x="379809" y="883146"/>
            <a:ext cx="2750400" cy="4956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0" i="0" lang="en" sz="1700" u="none" cap="none" strike="noStrike">
                <a:solidFill>
                  <a:srgbClr val="000000"/>
                </a:solidFill>
                <a:latin typeface="Economica"/>
                <a:ea typeface="Economica"/>
                <a:cs typeface="Economica"/>
                <a:sym typeface="Economica"/>
              </a:rPr>
              <a:t>1) Fragment the genome (or large BAC clones)</a:t>
            </a:r>
            <a:endParaRPr sz="900">
              <a:latin typeface="Economica"/>
              <a:ea typeface="Economica"/>
              <a:cs typeface="Economica"/>
              <a:sym typeface="Economica"/>
            </a:endParaRPr>
          </a:p>
        </p:txBody>
      </p:sp>
      <p:sp>
        <p:nvSpPr>
          <p:cNvPr id="437" name="Google Shape;437;p57"/>
          <p:cNvSpPr/>
          <p:nvPr/>
        </p:nvSpPr>
        <p:spPr>
          <a:xfrm>
            <a:off x="379809" y="1763837"/>
            <a:ext cx="3321900" cy="716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0" i="0" lang="en" sz="1700" u="none" cap="none" strike="noStrike">
                <a:solidFill>
                  <a:srgbClr val="000000"/>
                </a:solidFill>
                <a:latin typeface="Economica"/>
                <a:ea typeface="Economica"/>
                <a:cs typeface="Economica"/>
                <a:sym typeface="Economica"/>
              </a:rPr>
              <a:t>2) Clone 2-10kb fragments into plasmids; pick lots of colonies; purify DNA from each</a:t>
            </a:r>
            <a:endParaRPr sz="900">
              <a:latin typeface="Economica"/>
              <a:ea typeface="Economica"/>
              <a:cs typeface="Economica"/>
              <a:sym typeface="Economica"/>
            </a:endParaRPr>
          </a:p>
        </p:txBody>
      </p:sp>
      <p:sp>
        <p:nvSpPr>
          <p:cNvPr id="438" name="Google Shape;438;p57"/>
          <p:cNvSpPr/>
          <p:nvPr/>
        </p:nvSpPr>
        <p:spPr>
          <a:xfrm>
            <a:off x="379809" y="2718197"/>
            <a:ext cx="3500400" cy="4956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0" i="0" lang="en" sz="1700" u="none" cap="none" strike="noStrike">
                <a:solidFill>
                  <a:srgbClr val="000000"/>
                </a:solidFill>
                <a:latin typeface="Economica"/>
                <a:ea typeface="Economica"/>
                <a:cs typeface="Economica"/>
                <a:sym typeface="Economica"/>
              </a:rPr>
              <a:t>3) use a primer to plasmid to sequence into genomic DNA</a:t>
            </a:r>
            <a:endParaRPr sz="900">
              <a:latin typeface="Economica"/>
              <a:ea typeface="Economica"/>
              <a:cs typeface="Economica"/>
              <a:sym typeface="Economica"/>
            </a:endParaRPr>
          </a:p>
        </p:txBody>
      </p:sp>
      <p:sp>
        <p:nvSpPr>
          <p:cNvPr id="439" name="Google Shape;439;p57"/>
          <p:cNvSpPr/>
          <p:nvPr/>
        </p:nvSpPr>
        <p:spPr>
          <a:xfrm>
            <a:off x="379809" y="3595539"/>
            <a:ext cx="2946900" cy="4956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0" i="0" lang="en" sz="1700" u="none" cap="none" strike="noStrike">
                <a:solidFill>
                  <a:srgbClr val="000000"/>
                </a:solidFill>
                <a:latin typeface="Economica"/>
                <a:ea typeface="Economica"/>
                <a:cs typeface="Economica"/>
                <a:sym typeface="Economica"/>
              </a:rPr>
              <a:t>4) assemble the genome from overlapping “reads”</a:t>
            </a:r>
            <a:endParaRPr sz="900">
              <a:latin typeface="Economica"/>
              <a:ea typeface="Economica"/>
              <a:cs typeface="Economica"/>
              <a:sym typeface="Economica"/>
            </a:endParaRPr>
          </a:p>
        </p:txBody>
      </p:sp>
      <p:cxnSp>
        <p:nvCxnSpPr>
          <p:cNvPr id="440" name="Google Shape;440;p57"/>
          <p:cNvCxnSpPr/>
          <p:nvPr/>
        </p:nvCxnSpPr>
        <p:spPr>
          <a:xfrm flipH="1" rot="10800000">
            <a:off x="5125640" y="2189965"/>
            <a:ext cx="544800" cy="100500"/>
          </a:xfrm>
          <a:prstGeom prst="straightConnector1">
            <a:avLst/>
          </a:prstGeom>
          <a:noFill/>
          <a:ln cap="flat" cmpd="sng" w="12700">
            <a:solidFill>
              <a:srgbClr val="000000"/>
            </a:solidFill>
            <a:prstDash val="dashDot"/>
            <a:miter lim="8000"/>
            <a:headEnd len="sm" w="sm" type="none"/>
            <a:tailEnd len="sm" w="sm" type="none"/>
          </a:ln>
        </p:spPr>
      </p:cxnSp>
      <p:cxnSp>
        <p:nvCxnSpPr>
          <p:cNvPr id="441" name="Google Shape;441;p57"/>
          <p:cNvCxnSpPr/>
          <p:nvPr/>
        </p:nvCxnSpPr>
        <p:spPr>
          <a:xfrm rot="10800000">
            <a:off x="5125552" y="2297121"/>
            <a:ext cx="544800" cy="100500"/>
          </a:xfrm>
          <a:prstGeom prst="straightConnector1">
            <a:avLst/>
          </a:prstGeom>
          <a:noFill/>
          <a:ln cap="flat" cmpd="sng" w="12700">
            <a:solidFill>
              <a:srgbClr val="000000"/>
            </a:solidFill>
            <a:prstDash val="dashDot"/>
            <a:miter lim="8000"/>
            <a:headEnd len="sm" w="sm" type="none"/>
            <a:tailEnd len="sm" w="sm" type="none"/>
          </a:ln>
        </p:spPr>
      </p:cxnSp>
      <p:grpSp>
        <p:nvGrpSpPr>
          <p:cNvPr id="442" name="Google Shape;442;p57"/>
          <p:cNvGrpSpPr/>
          <p:nvPr/>
        </p:nvGrpSpPr>
        <p:grpSpPr>
          <a:xfrm>
            <a:off x="3348633" y="4393406"/>
            <a:ext cx="6045183" cy="271217"/>
            <a:chOff x="0" y="0"/>
            <a:chExt cx="8597900" cy="514350"/>
          </a:xfrm>
        </p:grpSpPr>
        <p:sp>
          <p:nvSpPr>
            <p:cNvPr id="443" name="Google Shape;443;p57"/>
            <p:cNvSpPr/>
            <p:nvPr/>
          </p:nvSpPr>
          <p:spPr>
            <a:xfrm>
              <a:off x="0" y="0"/>
              <a:ext cx="3759300" cy="3048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ourier"/>
                <a:buNone/>
              </a:pPr>
              <a:r>
                <a:rPr b="0" i="0" lang="en" sz="800" u="none" cap="none" strike="noStrike">
                  <a:solidFill>
                    <a:srgbClr val="000000"/>
                  </a:solidFill>
                  <a:latin typeface="Courier"/>
                  <a:ea typeface="Courier"/>
                  <a:cs typeface="Courier"/>
                  <a:sym typeface="Courier"/>
                </a:rPr>
                <a:t>ATCGCCGTACTAGCGAGCTTGCGAT</a:t>
              </a:r>
              <a:endParaRPr sz="900"/>
            </a:p>
          </p:txBody>
        </p:sp>
        <p:sp>
          <p:nvSpPr>
            <p:cNvPr id="444" name="Google Shape;444;p57"/>
            <p:cNvSpPr/>
            <p:nvPr/>
          </p:nvSpPr>
          <p:spPr>
            <a:xfrm>
              <a:off x="1574800" y="209550"/>
              <a:ext cx="4292700" cy="3048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ourier"/>
                <a:buNone/>
              </a:pPr>
              <a:r>
                <a:rPr b="0" i="0" lang="en" sz="800" u="none" cap="none" strike="noStrike">
                  <a:solidFill>
                    <a:srgbClr val="000000"/>
                  </a:solidFill>
                  <a:latin typeface="Courier"/>
                  <a:ea typeface="Courier"/>
                  <a:cs typeface="Courier"/>
                  <a:sym typeface="Courier"/>
                </a:rPr>
                <a:t>GCTTGCGATAACGCTTCCGTCGAGCCGTAAATCGGCTCGAG</a:t>
              </a:r>
              <a:endParaRPr sz="900"/>
            </a:p>
          </p:txBody>
        </p:sp>
        <p:sp>
          <p:nvSpPr>
            <p:cNvPr id="445" name="Google Shape;445;p57"/>
            <p:cNvSpPr/>
            <p:nvPr/>
          </p:nvSpPr>
          <p:spPr>
            <a:xfrm>
              <a:off x="4635500" y="6350"/>
              <a:ext cx="3962400" cy="3048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ourier"/>
                <a:buNone/>
              </a:pPr>
              <a:r>
                <a:rPr b="0" i="0" lang="en" sz="800" u="none" cap="none" strike="noStrike">
                  <a:solidFill>
                    <a:srgbClr val="000000"/>
                  </a:solidFill>
                  <a:latin typeface="Courier"/>
                  <a:ea typeface="Courier"/>
                  <a:cs typeface="Courier"/>
                  <a:sym typeface="Courier"/>
                </a:rPr>
                <a:t>TCGGCTCGAGAAGCTGCTTGCGAAAGCTGT</a:t>
              </a:r>
              <a:endParaRPr sz="900"/>
            </a:p>
          </p:txBody>
        </p:sp>
      </p:grpSp>
      <p:cxnSp>
        <p:nvCxnSpPr>
          <p:cNvPr id="446" name="Google Shape;446;p57"/>
          <p:cNvCxnSpPr/>
          <p:nvPr/>
        </p:nvCxnSpPr>
        <p:spPr>
          <a:xfrm flipH="1">
            <a:off x="3498962" y="4000283"/>
            <a:ext cx="2187600" cy="525000"/>
          </a:xfrm>
          <a:prstGeom prst="straightConnector1">
            <a:avLst/>
          </a:prstGeom>
          <a:noFill/>
          <a:ln cap="flat" cmpd="sng" w="12700">
            <a:solidFill>
              <a:srgbClr val="000000"/>
            </a:solidFill>
            <a:prstDash val="dashDot"/>
            <a:miter lim="8000"/>
            <a:headEnd len="sm" w="sm" type="none"/>
            <a:tailEnd len="sm" w="sm" type="none"/>
          </a:ln>
        </p:spPr>
      </p:cxnSp>
      <p:cxnSp>
        <p:nvCxnSpPr>
          <p:cNvPr id="447" name="Google Shape;447;p57"/>
          <p:cNvCxnSpPr/>
          <p:nvPr/>
        </p:nvCxnSpPr>
        <p:spPr>
          <a:xfrm>
            <a:off x="6182374" y="4190139"/>
            <a:ext cx="2546700" cy="134100"/>
          </a:xfrm>
          <a:prstGeom prst="straightConnector1">
            <a:avLst/>
          </a:prstGeom>
          <a:noFill/>
          <a:ln cap="flat" cmpd="sng" w="12700">
            <a:solidFill>
              <a:srgbClr val="000000"/>
            </a:solidFill>
            <a:prstDash val="dashDot"/>
            <a:miter lim="8000"/>
            <a:headEnd len="sm" w="sm" type="none"/>
            <a:tailEnd len="sm" w="sm" type="none"/>
          </a:ln>
        </p:spPr>
      </p:cxnSp>
      <p:cxnSp>
        <p:nvCxnSpPr>
          <p:cNvPr id="448" name="Google Shape;448;p57"/>
          <p:cNvCxnSpPr/>
          <p:nvPr/>
        </p:nvCxnSpPr>
        <p:spPr>
          <a:xfrm rot="10800000">
            <a:off x="6875885" y="2293655"/>
            <a:ext cx="285300" cy="0"/>
          </a:xfrm>
          <a:prstGeom prst="straightConnector1">
            <a:avLst/>
          </a:prstGeom>
          <a:noFill/>
          <a:ln cap="flat" cmpd="sng" w="15875">
            <a:solidFill>
              <a:srgbClr val="000000"/>
            </a:solidFill>
            <a:prstDash val="solid"/>
            <a:miter lim="8000"/>
            <a:headEnd len="sm" w="sm" type="stealth"/>
            <a:tailEnd len="sm" w="sm" type="none"/>
          </a:ln>
        </p:spPr>
      </p:cxnSp>
      <p:cxnSp>
        <p:nvCxnSpPr>
          <p:cNvPr id="449" name="Google Shape;449;p57"/>
          <p:cNvCxnSpPr/>
          <p:nvPr/>
        </p:nvCxnSpPr>
        <p:spPr>
          <a:xfrm>
            <a:off x="5965031" y="3616525"/>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50" name="Google Shape;450;p57"/>
          <p:cNvCxnSpPr/>
          <p:nvPr/>
        </p:nvCxnSpPr>
        <p:spPr>
          <a:xfrm>
            <a:off x="6295430" y="3616525"/>
            <a:ext cx="125400" cy="0"/>
          </a:xfrm>
          <a:prstGeom prst="straightConnector1">
            <a:avLst/>
          </a:prstGeom>
          <a:noFill/>
          <a:ln cap="flat" cmpd="sng" w="76200">
            <a:solidFill>
              <a:srgbClr val="E32400"/>
            </a:solidFill>
            <a:prstDash val="solid"/>
            <a:miter lim="8000"/>
            <a:headEnd len="sm" w="sm" type="none"/>
            <a:tailEnd len="sm" w="sm" type="none"/>
          </a:ln>
        </p:spPr>
      </p:cxnSp>
      <p:cxnSp>
        <p:nvCxnSpPr>
          <p:cNvPr id="451" name="Google Shape;451;p57"/>
          <p:cNvCxnSpPr/>
          <p:nvPr/>
        </p:nvCxnSpPr>
        <p:spPr>
          <a:xfrm rot="10800000">
            <a:off x="6187542" y="3368067"/>
            <a:ext cx="0" cy="153600"/>
          </a:xfrm>
          <a:prstGeom prst="straightConnector1">
            <a:avLst/>
          </a:prstGeom>
          <a:noFill/>
          <a:ln cap="flat" cmpd="sng" w="25400">
            <a:solidFill>
              <a:srgbClr val="000000"/>
            </a:solidFill>
            <a:prstDash val="solid"/>
            <a:miter lim="8000"/>
            <a:headEnd len="sm" w="sm" type="stealth"/>
            <a:tailEnd len="sm" w="sm" type="none"/>
          </a:ln>
        </p:spPr>
      </p:cxnSp>
      <p:cxnSp>
        <p:nvCxnSpPr>
          <p:cNvPr id="452" name="Google Shape;452;p57"/>
          <p:cNvCxnSpPr/>
          <p:nvPr/>
        </p:nvCxnSpPr>
        <p:spPr>
          <a:xfrm rot="10800000">
            <a:off x="6183437" y="3703469"/>
            <a:ext cx="0" cy="153600"/>
          </a:xfrm>
          <a:prstGeom prst="straightConnector1">
            <a:avLst/>
          </a:prstGeom>
          <a:noFill/>
          <a:ln cap="flat" cmpd="sng" w="25400">
            <a:solidFill>
              <a:srgbClr val="000000"/>
            </a:solidFill>
            <a:prstDash val="solid"/>
            <a:miter lim="8000"/>
            <a:headEnd len="sm" w="sm" type="stealth"/>
            <a:tailEnd len="sm" w="sm" type="none"/>
          </a:ln>
        </p:spPr>
      </p:cxnSp>
      <p:sp>
        <p:nvSpPr>
          <p:cNvPr id="453" name="Google Shape;453;p57"/>
          <p:cNvSpPr/>
          <p:nvPr/>
        </p:nvSpPr>
        <p:spPr>
          <a:xfrm>
            <a:off x="3134320" y="4823668"/>
            <a:ext cx="6322200" cy="1674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ourier"/>
              <a:buNone/>
            </a:pPr>
            <a:r>
              <a:rPr b="0" i="0" lang="en" sz="900" u="none" cap="none" strike="noStrike">
                <a:solidFill>
                  <a:srgbClr val="000000"/>
                </a:solidFill>
                <a:latin typeface="Courier"/>
                <a:ea typeface="Courier"/>
                <a:cs typeface="Courier"/>
                <a:sym typeface="Courier"/>
              </a:rPr>
              <a:t>ATCGCCGTACTAGCGAGCTTGCGATAACGCTTCCGTCGAGCCGTAAATCGGCTCGAGAAGCTGCTTGCGAAAGCTGT</a:t>
            </a:r>
            <a:endParaRPr sz="900"/>
          </a:p>
        </p:txBody>
      </p:sp>
      <p:cxnSp>
        <p:nvCxnSpPr>
          <p:cNvPr id="454" name="Google Shape;454;p57"/>
          <p:cNvCxnSpPr/>
          <p:nvPr/>
        </p:nvCxnSpPr>
        <p:spPr>
          <a:xfrm rot="10800000">
            <a:off x="6183437" y="4622631"/>
            <a:ext cx="0" cy="153600"/>
          </a:xfrm>
          <a:prstGeom prst="straightConnector1">
            <a:avLst/>
          </a:prstGeom>
          <a:noFill/>
          <a:ln cap="flat" cmpd="sng" w="25400">
            <a:solidFill>
              <a:srgbClr val="000000"/>
            </a:solidFill>
            <a:prstDash val="solid"/>
            <a:miter lim="8000"/>
            <a:headEnd len="sm" w="sm" type="stealth"/>
            <a:tailEnd len="sm" w="sm" type="none"/>
          </a:ln>
        </p:spPr>
      </p:cxnSp>
      <p:sp>
        <p:nvSpPr>
          <p:cNvPr id="455" name="Google Shape;455;p57"/>
          <p:cNvSpPr/>
          <p:nvPr/>
        </p:nvSpPr>
        <p:spPr>
          <a:xfrm>
            <a:off x="1143000" y="4312965"/>
            <a:ext cx="2134200" cy="5559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Calibri"/>
              <a:buNone/>
            </a:pPr>
            <a:r>
              <a:rPr b="0" i="0" lang="en" sz="1000" u="none" cap="none" strike="noStrike">
                <a:solidFill>
                  <a:srgbClr val="000000"/>
                </a:solidFill>
                <a:latin typeface="Economica"/>
                <a:ea typeface="Economica"/>
                <a:cs typeface="Economica"/>
                <a:sym typeface="Economica"/>
              </a:rPr>
              <a:t>1977: Bacteriophage fX 174 (5kb) </a:t>
            </a:r>
            <a:endParaRPr sz="1000">
              <a:latin typeface="Economica"/>
              <a:ea typeface="Economica"/>
              <a:cs typeface="Economica"/>
              <a:sym typeface="Economica"/>
            </a:endParaRPr>
          </a:p>
          <a:p>
            <a:pPr indent="0" lvl="0" marL="0" marR="0" rtl="0" algn="l">
              <a:lnSpc>
                <a:spcPct val="100000"/>
              </a:lnSpc>
              <a:spcBef>
                <a:spcPts val="0"/>
              </a:spcBef>
              <a:spcAft>
                <a:spcPts val="0"/>
              </a:spcAft>
              <a:buClr>
                <a:srgbClr val="000000"/>
              </a:buClr>
              <a:buFont typeface="Calibri"/>
              <a:buNone/>
            </a:pPr>
            <a:r>
              <a:rPr b="0" i="0" lang="en" sz="1000" u="none" cap="none" strike="noStrike">
                <a:solidFill>
                  <a:srgbClr val="000000"/>
                </a:solidFill>
                <a:latin typeface="Economica"/>
                <a:ea typeface="Economica"/>
                <a:cs typeface="Economica"/>
                <a:sym typeface="Economica"/>
              </a:rPr>
              <a:t>1995: H. Influenza (1Mb);</a:t>
            </a:r>
            <a:endParaRPr sz="1000">
              <a:latin typeface="Economica"/>
              <a:ea typeface="Economica"/>
              <a:cs typeface="Economica"/>
              <a:sym typeface="Economica"/>
            </a:endParaRPr>
          </a:p>
          <a:p>
            <a:pPr indent="0" lvl="0" marL="0" marR="0" rtl="0" algn="l">
              <a:lnSpc>
                <a:spcPct val="100000"/>
              </a:lnSpc>
              <a:spcBef>
                <a:spcPts val="0"/>
              </a:spcBef>
              <a:spcAft>
                <a:spcPts val="0"/>
              </a:spcAft>
              <a:buClr>
                <a:srgbClr val="000000"/>
              </a:buClr>
              <a:buFont typeface="Calibri"/>
              <a:buNone/>
            </a:pPr>
            <a:r>
              <a:rPr b="0" i="0" lang="en" sz="1000" u="none" cap="none" strike="noStrike">
                <a:solidFill>
                  <a:srgbClr val="000000"/>
                </a:solidFill>
                <a:latin typeface="Economica"/>
                <a:ea typeface="Economica"/>
                <a:cs typeface="Economica"/>
                <a:sym typeface="Economica"/>
              </a:rPr>
              <a:t>1996: Yeast (12mb); </a:t>
            </a:r>
            <a:endParaRPr sz="1000">
              <a:latin typeface="Economica"/>
              <a:ea typeface="Economica"/>
              <a:cs typeface="Economica"/>
              <a:sym typeface="Economica"/>
            </a:endParaRPr>
          </a:p>
          <a:p>
            <a:pPr indent="0" lvl="0" marL="0" marR="0" rtl="0" algn="l">
              <a:lnSpc>
                <a:spcPct val="100000"/>
              </a:lnSpc>
              <a:spcBef>
                <a:spcPts val="0"/>
              </a:spcBef>
              <a:spcAft>
                <a:spcPts val="0"/>
              </a:spcAft>
              <a:buClr>
                <a:srgbClr val="000000"/>
              </a:buClr>
              <a:buFont typeface="Calibri"/>
              <a:buNone/>
            </a:pPr>
            <a:r>
              <a:rPr b="0" i="0" lang="en" sz="1000" u="none" cap="none" strike="noStrike">
                <a:solidFill>
                  <a:srgbClr val="000000"/>
                </a:solidFill>
                <a:latin typeface="Economica"/>
                <a:ea typeface="Economica"/>
                <a:cs typeface="Economica"/>
                <a:sym typeface="Economica"/>
              </a:rPr>
              <a:t>2000: Drosophila (165Mb); </a:t>
            </a:r>
            <a:endParaRPr sz="1000">
              <a:latin typeface="Economica"/>
              <a:ea typeface="Economica"/>
              <a:cs typeface="Economica"/>
              <a:sym typeface="Economica"/>
            </a:endParaRPr>
          </a:p>
          <a:p>
            <a:pPr indent="0" lvl="0" marL="0" marR="0" rtl="0" algn="l">
              <a:lnSpc>
                <a:spcPct val="100000"/>
              </a:lnSpc>
              <a:spcBef>
                <a:spcPts val="0"/>
              </a:spcBef>
              <a:spcAft>
                <a:spcPts val="0"/>
              </a:spcAft>
              <a:buClr>
                <a:srgbClr val="000000"/>
              </a:buClr>
              <a:buFont typeface="Calibri"/>
              <a:buNone/>
            </a:pPr>
            <a:r>
              <a:rPr b="0" i="0" lang="en" sz="1000" u="none" cap="none" strike="noStrike">
                <a:solidFill>
                  <a:srgbClr val="000000"/>
                </a:solidFill>
                <a:latin typeface="Economica"/>
                <a:ea typeface="Economica"/>
                <a:cs typeface="Economica"/>
                <a:sym typeface="Economica"/>
              </a:rPr>
              <a:t>200</a:t>
            </a:r>
            <a:r>
              <a:rPr lang="en" sz="1000">
                <a:latin typeface="Economica"/>
                <a:ea typeface="Economica"/>
                <a:cs typeface="Economica"/>
                <a:sym typeface="Economica"/>
              </a:rPr>
              <a:t>2</a:t>
            </a:r>
            <a:r>
              <a:rPr b="0" i="0" lang="en" sz="1000" u="none" cap="none" strike="noStrike">
                <a:solidFill>
                  <a:srgbClr val="000000"/>
                </a:solidFill>
                <a:latin typeface="Economica"/>
                <a:ea typeface="Economica"/>
                <a:cs typeface="Economica"/>
                <a:sym typeface="Economica"/>
              </a:rPr>
              <a:t>: Human (3Gb)</a:t>
            </a:r>
            <a:endParaRPr sz="1000">
              <a:latin typeface="Economica"/>
              <a:ea typeface="Economica"/>
              <a:cs typeface="Economica"/>
              <a:sym typeface="Economic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58"/>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The competing human genome projects (this was war)</a:t>
            </a:r>
            <a:endParaRPr sz="3600"/>
          </a:p>
        </p:txBody>
      </p:sp>
      <p:sp>
        <p:nvSpPr>
          <p:cNvPr id="461" name="Google Shape;461;p58"/>
          <p:cNvSpPr/>
          <p:nvPr/>
        </p:nvSpPr>
        <p:spPr>
          <a:xfrm>
            <a:off x="-334372" y="4346525"/>
            <a:ext cx="2777100" cy="716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alibri"/>
              <a:buNone/>
            </a:pPr>
            <a:r>
              <a:rPr b="1" i="0" lang="en" sz="1700" u="none" cap="none" strike="noStrike">
                <a:solidFill>
                  <a:srgbClr val="000000"/>
                </a:solidFill>
                <a:latin typeface="Economica"/>
                <a:ea typeface="Economica"/>
                <a:cs typeface="Economica"/>
                <a:sym typeface="Economica"/>
              </a:rPr>
              <a:t>Public (Universities)</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Calibri"/>
              <a:buNone/>
            </a:pPr>
            <a:r>
              <a:rPr b="0" i="0" lang="en" sz="1700" u="none" cap="none" strike="noStrike">
                <a:solidFill>
                  <a:srgbClr val="000000"/>
                </a:solidFill>
                <a:latin typeface="Economica"/>
                <a:ea typeface="Economica"/>
                <a:cs typeface="Economica"/>
                <a:sym typeface="Economica"/>
              </a:rPr>
              <a:t>1990-2001 (2003)</a:t>
            </a:r>
            <a:endParaRPr b="0" i="0" sz="2700" u="none" cap="none" strike="noStrike">
              <a:solidFill>
                <a:srgbClr val="000000"/>
              </a:solidFill>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Calibri"/>
              <a:buNone/>
            </a:pPr>
            <a:r>
              <a:rPr b="0" i="0" lang="en" sz="1700" u="none" cap="none" strike="noStrike">
                <a:solidFill>
                  <a:srgbClr val="000000"/>
                </a:solidFill>
                <a:latin typeface="Economica"/>
                <a:ea typeface="Economica"/>
                <a:cs typeface="Economica"/>
                <a:sym typeface="Economica"/>
              </a:rPr>
              <a:t>3 billion dollars</a:t>
            </a:r>
            <a:endParaRPr sz="900">
              <a:latin typeface="Economica"/>
              <a:ea typeface="Economica"/>
              <a:cs typeface="Economica"/>
              <a:sym typeface="Economica"/>
            </a:endParaRPr>
          </a:p>
        </p:txBody>
      </p:sp>
      <p:sp>
        <p:nvSpPr>
          <p:cNvPr id="462" name="Google Shape;462;p58"/>
          <p:cNvSpPr/>
          <p:nvPr/>
        </p:nvSpPr>
        <p:spPr>
          <a:xfrm>
            <a:off x="5473898" y="4343177"/>
            <a:ext cx="3080700" cy="716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Calibri"/>
              <a:buNone/>
            </a:pPr>
            <a:r>
              <a:rPr b="1" i="0" lang="en" sz="1700" u="none" cap="none" strike="noStrike">
                <a:solidFill>
                  <a:srgbClr val="000000"/>
                </a:solidFill>
                <a:latin typeface="Economica"/>
                <a:ea typeface="Economica"/>
                <a:cs typeface="Economica"/>
                <a:sym typeface="Economica"/>
              </a:rPr>
              <a:t>Celera Corporation</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Calibri"/>
              <a:buNone/>
            </a:pPr>
            <a:r>
              <a:rPr b="0" i="0" lang="en" sz="1700" u="none" cap="none" strike="noStrike">
                <a:solidFill>
                  <a:srgbClr val="000000"/>
                </a:solidFill>
                <a:latin typeface="Economica"/>
                <a:ea typeface="Economica"/>
                <a:cs typeface="Economica"/>
                <a:sym typeface="Economica"/>
              </a:rPr>
              <a:t>1999-2001 (2003)</a:t>
            </a:r>
            <a:endParaRPr sz="900">
              <a:latin typeface="Economica"/>
              <a:ea typeface="Economica"/>
              <a:cs typeface="Economica"/>
              <a:sym typeface="Economica"/>
            </a:endParaRPr>
          </a:p>
          <a:p>
            <a:pPr indent="0" lvl="0" marL="0" marR="0" rtl="0" algn="ctr">
              <a:lnSpc>
                <a:spcPct val="100000"/>
              </a:lnSpc>
              <a:spcBef>
                <a:spcPts val="0"/>
              </a:spcBef>
              <a:spcAft>
                <a:spcPts val="0"/>
              </a:spcAft>
              <a:buClr>
                <a:srgbClr val="000000"/>
              </a:buClr>
              <a:buFont typeface="Calibri"/>
              <a:buNone/>
            </a:pPr>
            <a:r>
              <a:rPr b="0" i="0" lang="en" sz="1700" u="none" cap="none" strike="noStrike">
                <a:solidFill>
                  <a:srgbClr val="000000"/>
                </a:solidFill>
                <a:latin typeface="Economica"/>
                <a:ea typeface="Economica"/>
                <a:cs typeface="Economica"/>
                <a:sym typeface="Economica"/>
              </a:rPr>
              <a:t>300 million dollars</a:t>
            </a:r>
            <a:endParaRPr sz="900">
              <a:latin typeface="Economica"/>
              <a:ea typeface="Economica"/>
              <a:cs typeface="Economica"/>
              <a:sym typeface="Economica"/>
            </a:endParaRPr>
          </a:p>
        </p:txBody>
      </p:sp>
      <p:pic>
        <p:nvPicPr>
          <p:cNvPr id="463" name="Google Shape;463;p58"/>
          <p:cNvPicPr preferRelativeResize="0"/>
          <p:nvPr/>
        </p:nvPicPr>
        <p:blipFill rotWithShape="1">
          <a:blip r:embed="rId3">
            <a:alphaModFix/>
          </a:blip>
          <a:srcRect b="0" l="0" r="0" t="0"/>
          <a:stretch/>
        </p:blipFill>
        <p:spPr>
          <a:xfrm>
            <a:off x="816439" y="787161"/>
            <a:ext cx="7511100" cy="3569700"/>
          </a:xfrm>
          <a:prstGeom prst="rect">
            <a:avLst/>
          </a:prstGeom>
          <a:noFill/>
          <a:ln>
            <a:noFill/>
          </a:ln>
        </p:spPr>
      </p:pic>
      <p:sp>
        <p:nvSpPr>
          <p:cNvPr id="464" name="Google Shape;464;p58"/>
          <p:cNvSpPr txBox="1"/>
          <p:nvPr/>
        </p:nvSpPr>
        <p:spPr>
          <a:xfrm>
            <a:off x="3993650" y="2170350"/>
            <a:ext cx="20049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Economica"/>
                <a:ea typeface="Economica"/>
                <a:cs typeface="Economica"/>
                <a:sym typeface="Economica"/>
              </a:rPr>
              <a:t>ca. 150kb segments amplified in BACs</a:t>
            </a:r>
            <a:endParaRPr sz="2400">
              <a:solidFill>
                <a:srgbClr val="38761D"/>
              </a:solidFill>
              <a:latin typeface="Economica"/>
              <a:ea typeface="Economica"/>
              <a:cs typeface="Economica"/>
              <a:sym typeface="Economica"/>
            </a:endParaRPr>
          </a:p>
        </p:txBody>
      </p:sp>
      <p:cxnSp>
        <p:nvCxnSpPr>
          <p:cNvPr id="465" name="Google Shape;465;p58"/>
          <p:cNvCxnSpPr>
            <a:stCxn id="464" idx="1"/>
          </p:cNvCxnSpPr>
          <p:nvPr/>
        </p:nvCxnSpPr>
        <p:spPr>
          <a:xfrm rot="10800000">
            <a:off x="3450950" y="1460400"/>
            <a:ext cx="542700" cy="970500"/>
          </a:xfrm>
          <a:prstGeom prst="straightConnector1">
            <a:avLst/>
          </a:prstGeom>
          <a:noFill/>
          <a:ln cap="flat" cmpd="sng" w="28575">
            <a:solidFill>
              <a:srgbClr val="38761D"/>
            </a:solidFill>
            <a:prstDash val="solid"/>
            <a:round/>
            <a:headEnd len="med" w="med" type="none"/>
            <a:tailEnd len="med" w="med" type="triangle"/>
          </a:ln>
        </p:spPr>
      </p:cxnSp>
      <p:sp>
        <p:nvSpPr>
          <p:cNvPr id="466" name="Google Shape;466;p58"/>
          <p:cNvSpPr txBox="1"/>
          <p:nvPr/>
        </p:nvSpPr>
        <p:spPr>
          <a:xfrm>
            <a:off x="1902325" y="4323750"/>
            <a:ext cx="33861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222222"/>
                </a:solidFill>
                <a:highlight>
                  <a:srgbClr val="FFFFFF"/>
                </a:highlight>
              </a:rPr>
              <a:t>Note: "</a:t>
            </a:r>
            <a:r>
              <a:rPr lang="en" sz="900">
                <a:solidFill>
                  <a:srgbClr val="222222"/>
                </a:solidFill>
                <a:highlight>
                  <a:srgbClr val="FFFFFF"/>
                </a:highlight>
              </a:rPr>
              <a:t>Much of the sequence (&gt;70%) of the </a:t>
            </a:r>
            <a:r>
              <a:rPr lang="en" sz="900" u="sng">
                <a:solidFill>
                  <a:srgbClr val="0B0080"/>
                </a:solidFill>
                <a:highlight>
                  <a:srgbClr val="FFFFFF"/>
                </a:highlight>
                <a:hlinkClick r:id="rId4">
                  <a:extLst>
                    <a:ext uri="{A12FA001-AC4F-418D-AE19-62706E023703}">
                      <ahyp:hlinkClr val="tx"/>
                    </a:ext>
                  </a:extLst>
                </a:hlinkClick>
              </a:rPr>
              <a:t>reference genome</a:t>
            </a:r>
            <a:r>
              <a:rPr lang="en" sz="900">
                <a:solidFill>
                  <a:srgbClr val="222222"/>
                </a:solidFill>
                <a:highlight>
                  <a:srgbClr val="FFFFFF"/>
                </a:highlight>
              </a:rPr>
              <a:t> produced by the public HGP came from a single anonymous male donor from </a:t>
            </a:r>
            <a:r>
              <a:rPr lang="en" sz="900" u="sng">
                <a:solidFill>
                  <a:srgbClr val="0B0080"/>
                </a:solidFill>
                <a:highlight>
                  <a:srgbClr val="FFFFFF"/>
                </a:highlight>
                <a:hlinkClick r:id="rId5">
                  <a:extLst>
                    <a:ext uri="{A12FA001-AC4F-418D-AE19-62706E023703}">
                      <ahyp:hlinkClr val="tx"/>
                    </a:ext>
                  </a:extLst>
                </a:hlinkClick>
              </a:rPr>
              <a:t>Buffalo, New York</a:t>
            </a:r>
            <a:r>
              <a:rPr lang="en" sz="900">
                <a:solidFill>
                  <a:srgbClr val="222222"/>
                </a:solidFill>
                <a:highlight>
                  <a:srgbClr val="FFFFFF"/>
                </a:highlight>
              </a:rPr>
              <a:t> (RP11)."</a:t>
            </a:r>
            <a:endParaRPr sz="900">
              <a:solidFill>
                <a:srgbClr val="222222"/>
              </a:solidFill>
              <a:highlight>
                <a:srgbClr val="FFFFFF"/>
              </a:highlight>
            </a:endParaRPr>
          </a:p>
          <a:p>
            <a:pPr indent="0" lvl="0" marL="0" rtl="0" algn="l">
              <a:spcBef>
                <a:spcPts val="0"/>
              </a:spcBef>
              <a:spcAft>
                <a:spcPts val="0"/>
              </a:spcAft>
              <a:buNone/>
            </a:pPr>
            <a:r>
              <a:rPr lang="en" sz="900">
                <a:solidFill>
                  <a:srgbClr val="222222"/>
                </a:solidFill>
                <a:highlight>
                  <a:srgbClr val="FFFFFF"/>
                </a:highlight>
              </a:rPr>
              <a:t>https://en.wikipedia.org/wiki/Human_Genome_Project</a:t>
            </a:r>
            <a:endParaRPr sz="900">
              <a:solidFill>
                <a:srgbClr val="222222"/>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sp>
        <p:nvSpPr>
          <p:cNvPr id="471" name="Google Shape;471;p59"/>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The competing human genome projects (this was war)</a:t>
            </a:r>
            <a:endParaRPr sz="3600"/>
          </a:p>
        </p:txBody>
      </p:sp>
      <p:pic>
        <p:nvPicPr>
          <p:cNvPr id="472" name="Google Shape;472;p59"/>
          <p:cNvPicPr preferRelativeResize="0"/>
          <p:nvPr/>
        </p:nvPicPr>
        <p:blipFill>
          <a:blip r:embed="rId3">
            <a:alphaModFix/>
          </a:blip>
          <a:stretch>
            <a:fillRect/>
          </a:stretch>
        </p:blipFill>
        <p:spPr>
          <a:xfrm>
            <a:off x="458275" y="762700"/>
            <a:ext cx="2658252" cy="3884375"/>
          </a:xfrm>
          <a:prstGeom prst="rect">
            <a:avLst/>
          </a:prstGeom>
          <a:noFill/>
          <a:ln>
            <a:noFill/>
          </a:ln>
        </p:spPr>
      </p:pic>
      <p:pic>
        <p:nvPicPr>
          <p:cNvPr id="473" name="Google Shape;473;p59"/>
          <p:cNvPicPr preferRelativeResize="0"/>
          <p:nvPr/>
        </p:nvPicPr>
        <p:blipFill>
          <a:blip r:embed="rId4">
            <a:alphaModFix/>
          </a:blip>
          <a:stretch>
            <a:fillRect/>
          </a:stretch>
        </p:blipFill>
        <p:spPr>
          <a:xfrm>
            <a:off x="3265356" y="762700"/>
            <a:ext cx="2671218" cy="3884374"/>
          </a:xfrm>
          <a:prstGeom prst="rect">
            <a:avLst/>
          </a:prstGeom>
          <a:noFill/>
          <a:ln>
            <a:noFill/>
          </a:ln>
        </p:spPr>
      </p:pic>
      <p:pic>
        <p:nvPicPr>
          <p:cNvPr id="474" name="Google Shape;474;p59"/>
          <p:cNvPicPr preferRelativeResize="0"/>
          <p:nvPr/>
        </p:nvPicPr>
        <p:blipFill>
          <a:blip r:embed="rId5">
            <a:alphaModFix/>
          </a:blip>
          <a:stretch>
            <a:fillRect/>
          </a:stretch>
        </p:blipFill>
        <p:spPr>
          <a:xfrm>
            <a:off x="6085403" y="762700"/>
            <a:ext cx="2630622" cy="38843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0"/>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 first map of the human genome</a:t>
            </a:r>
            <a:endParaRPr sz="3600"/>
          </a:p>
        </p:txBody>
      </p:sp>
      <p:pic>
        <p:nvPicPr>
          <p:cNvPr descr="Untitled 4.png" id="480" name="Google Shape;480;p60"/>
          <p:cNvPicPr preferRelativeResize="0"/>
          <p:nvPr/>
        </p:nvPicPr>
        <p:blipFill>
          <a:blip r:embed="rId3">
            <a:alphaModFix/>
          </a:blip>
          <a:stretch>
            <a:fillRect/>
          </a:stretch>
        </p:blipFill>
        <p:spPr>
          <a:xfrm>
            <a:off x="337050" y="1102050"/>
            <a:ext cx="8419048" cy="3156321"/>
          </a:xfrm>
          <a:prstGeom prst="rect">
            <a:avLst/>
          </a:prstGeom>
          <a:noFill/>
          <a:ln>
            <a:noFill/>
          </a:ln>
        </p:spPr>
      </p:pic>
      <p:sp>
        <p:nvSpPr>
          <p:cNvPr id="481" name="Google Shape;481;p60"/>
          <p:cNvSpPr txBox="1"/>
          <p:nvPr/>
        </p:nvSpPr>
        <p:spPr>
          <a:xfrm>
            <a:off x="0" y="4746675"/>
            <a:ext cx="55566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http://www.nature.com/nature/journal/v409/n6822/full/409860a0.html</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1"/>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 first map of the human genome ("build 1")</a:t>
            </a:r>
            <a:endParaRPr sz="3600"/>
          </a:p>
        </p:txBody>
      </p:sp>
      <p:sp>
        <p:nvSpPr>
          <p:cNvPr id="487" name="Google Shape;487;p61"/>
          <p:cNvSpPr txBox="1"/>
          <p:nvPr/>
        </p:nvSpPr>
        <p:spPr>
          <a:xfrm>
            <a:off x="0" y="4746675"/>
            <a:ext cx="55566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http://www.nature.com/nature/journal/v409/n6822/full/409860a0.html</a:t>
            </a:r>
            <a:endParaRPr sz="1000"/>
          </a:p>
        </p:txBody>
      </p:sp>
      <p:pic>
        <p:nvPicPr>
          <p:cNvPr descr="Untitled 5.png" id="488" name="Google Shape;488;p61"/>
          <p:cNvPicPr preferRelativeResize="0"/>
          <p:nvPr/>
        </p:nvPicPr>
        <p:blipFill>
          <a:blip r:embed="rId3">
            <a:alphaModFix/>
          </a:blip>
          <a:stretch>
            <a:fillRect/>
          </a:stretch>
        </p:blipFill>
        <p:spPr>
          <a:xfrm>
            <a:off x="990600" y="690025"/>
            <a:ext cx="6961079" cy="4099324"/>
          </a:xfrm>
          <a:prstGeom prst="rect">
            <a:avLst/>
          </a:prstGeom>
          <a:noFill/>
          <a:ln>
            <a:noFill/>
          </a:ln>
        </p:spPr>
      </p:pic>
      <p:sp>
        <p:nvSpPr>
          <p:cNvPr id="489" name="Google Shape;489;p61"/>
          <p:cNvSpPr/>
          <p:nvPr/>
        </p:nvSpPr>
        <p:spPr>
          <a:xfrm>
            <a:off x="5137500" y="1874175"/>
            <a:ext cx="497100" cy="28725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1"/>
          <p:cNvSpPr/>
          <p:nvPr/>
        </p:nvSpPr>
        <p:spPr>
          <a:xfrm>
            <a:off x="6585300" y="1874175"/>
            <a:ext cx="497100" cy="28725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35"/>
          <p:cNvPicPr preferRelativeResize="0"/>
          <p:nvPr/>
        </p:nvPicPr>
        <p:blipFill>
          <a:blip r:embed="rId3">
            <a:alphaModFix/>
          </a:blip>
          <a:stretch>
            <a:fillRect/>
          </a:stretch>
        </p:blipFill>
        <p:spPr>
          <a:xfrm>
            <a:off x="0" y="503500"/>
            <a:ext cx="9144001" cy="4136572"/>
          </a:xfrm>
          <a:prstGeom prst="rect">
            <a:avLst/>
          </a:prstGeom>
          <a:noFill/>
          <a:ln>
            <a:noFill/>
          </a:ln>
        </p:spPr>
      </p:pic>
      <p:sp>
        <p:nvSpPr>
          <p:cNvPr id="150" name="Google Shape;150;p35"/>
          <p:cNvSpPr txBox="1"/>
          <p:nvPr/>
        </p:nvSpPr>
        <p:spPr>
          <a:xfrm flipH="1">
            <a:off x="0" y="4878900"/>
            <a:ext cx="4954200" cy="13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http://labiotech.eu/history-of-biotech-25-years-of-the-human-genome-project/</a:t>
            </a:r>
            <a:endParaRPr sz="1000"/>
          </a:p>
        </p:txBody>
      </p:sp>
      <p:grpSp>
        <p:nvGrpSpPr>
          <p:cNvPr id="151" name="Google Shape;151;p35"/>
          <p:cNvGrpSpPr/>
          <p:nvPr/>
        </p:nvGrpSpPr>
        <p:grpSpPr>
          <a:xfrm>
            <a:off x="1458825" y="-81375"/>
            <a:ext cx="1331100" cy="751800"/>
            <a:chOff x="2307950" y="-81375"/>
            <a:chExt cx="1331100" cy="751800"/>
          </a:xfrm>
        </p:grpSpPr>
        <p:cxnSp>
          <p:nvCxnSpPr>
            <p:cNvPr id="152" name="Google Shape;152;p35"/>
            <p:cNvCxnSpPr/>
            <p:nvPr/>
          </p:nvCxnSpPr>
          <p:spPr>
            <a:xfrm>
              <a:off x="3176000" y="269925"/>
              <a:ext cx="0" cy="400500"/>
            </a:xfrm>
            <a:prstGeom prst="straightConnector1">
              <a:avLst/>
            </a:prstGeom>
            <a:noFill/>
            <a:ln cap="flat" cmpd="sng" w="9525">
              <a:solidFill>
                <a:srgbClr val="38761D"/>
              </a:solidFill>
              <a:prstDash val="solid"/>
              <a:round/>
              <a:headEnd len="med" w="med" type="none"/>
              <a:tailEnd len="med" w="med" type="triangle"/>
            </a:ln>
          </p:spPr>
        </p:cxnSp>
        <p:sp>
          <p:nvSpPr>
            <p:cNvPr id="153" name="Google Shape;153;p35"/>
            <p:cNvSpPr txBox="1"/>
            <p:nvPr/>
          </p:nvSpPr>
          <p:spPr>
            <a:xfrm>
              <a:off x="2307950" y="-81375"/>
              <a:ext cx="13311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latin typeface="Economica"/>
                  <a:ea typeface="Economica"/>
                  <a:cs typeface="Economica"/>
                  <a:sym typeface="Economica"/>
                </a:rPr>
                <a:t>F</a:t>
              </a:r>
              <a:r>
                <a:rPr lang="en">
                  <a:solidFill>
                    <a:srgbClr val="38761D"/>
                  </a:solidFill>
                  <a:latin typeface="Economica"/>
                  <a:ea typeface="Economica"/>
                  <a:cs typeface="Economica"/>
                  <a:sym typeface="Economica"/>
                </a:rPr>
                <a:t>irst genetic map</a:t>
              </a:r>
              <a:endParaRPr>
                <a:solidFill>
                  <a:srgbClr val="38761D"/>
                </a:solidFill>
                <a:latin typeface="Economica"/>
                <a:ea typeface="Economica"/>
                <a:cs typeface="Economica"/>
                <a:sym typeface="Economica"/>
              </a:endParaRPr>
            </a:p>
          </p:txBody>
        </p:sp>
      </p:grpSp>
      <p:grpSp>
        <p:nvGrpSpPr>
          <p:cNvPr id="154" name="Google Shape;154;p35"/>
          <p:cNvGrpSpPr/>
          <p:nvPr/>
        </p:nvGrpSpPr>
        <p:grpSpPr>
          <a:xfrm>
            <a:off x="4859375" y="-81375"/>
            <a:ext cx="2823300" cy="751800"/>
            <a:chOff x="4859375" y="-81375"/>
            <a:chExt cx="2823300" cy="751800"/>
          </a:xfrm>
        </p:grpSpPr>
        <p:cxnSp>
          <p:nvCxnSpPr>
            <p:cNvPr id="155" name="Google Shape;155;p35"/>
            <p:cNvCxnSpPr/>
            <p:nvPr/>
          </p:nvCxnSpPr>
          <p:spPr>
            <a:xfrm>
              <a:off x="5004650" y="269925"/>
              <a:ext cx="0" cy="400500"/>
            </a:xfrm>
            <a:prstGeom prst="straightConnector1">
              <a:avLst/>
            </a:prstGeom>
            <a:noFill/>
            <a:ln cap="flat" cmpd="sng" w="9525">
              <a:solidFill>
                <a:srgbClr val="38761D"/>
              </a:solidFill>
              <a:prstDash val="solid"/>
              <a:round/>
              <a:headEnd len="med" w="med" type="none"/>
              <a:tailEnd len="med" w="med" type="triangle"/>
            </a:ln>
          </p:spPr>
        </p:cxnSp>
        <p:sp>
          <p:nvSpPr>
            <p:cNvPr id="156" name="Google Shape;156;p35"/>
            <p:cNvSpPr txBox="1"/>
            <p:nvPr/>
          </p:nvSpPr>
          <p:spPr>
            <a:xfrm>
              <a:off x="4859375" y="-81375"/>
              <a:ext cx="28233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latin typeface="Economica"/>
                  <a:ea typeface="Economica"/>
                  <a:cs typeface="Economica"/>
                  <a:sym typeface="Economica"/>
                </a:rPr>
                <a:t>UU  graduate review committee at Alta</a:t>
              </a:r>
              <a:endParaRPr>
                <a:solidFill>
                  <a:srgbClr val="38761D"/>
                </a:solidFill>
                <a:latin typeface="Economica"/>
                <a:ea typeface="Economica"/>
                <a:cs typeface="Economica"/>
                <a:sym typeface="Economica"/>
              </a:endParaRPr>
            </a:p>
          </p:txBody>
        </p:sp>
      </p:grpSp>
      <p:grpSp>
        <p:nvGrpSpPr>
          <p:cNvPr id="157" name="Google Shape;157;p35"/>
          <p:cNvGrpSpPr/>
          <p:nvPr/>
        </p:nvGrpSpPr>
        <p:grpSpPr>
          <a:xfrm>
            <a:off x="2801975" y="-81375"/>
            <a:ext cx="2823300" cy="751800"/>
            <a:chOff x="4554575" y="71025"/>
            <a:chExt cx="2823300" cy="751800"/>
          </a:xfrm>
        </p:grpSpPr>
        <p:cxnSp>
          <p:nvCxnSpPr>
            <p:cNvPr id="158" name="Google Shape;158;p35"/>
            <p:cNvCxnSpPr/>
            <p:nvPr/>
          </p:nvCxnSpPr>
          <p:spPr>
            <a:xfrm>
              <a:off x="4699850" y="422325"/>
              <a:ext cx="0" cy="400500"/>
            </a:xfrm>
            <a:prstGeom prst="straightConnector1">
              <a:avLst/>
            </a:prstGeom>
            <a:noFill/>
            <a:ln cap="flat" cmpd="sng" w="9525">
              <a:solidFill>
                <a:srgbClr val="38761D"/>
              </a:solidFill>
              <a:prstDash val="solid"/>
              <a:round/>
              <a:headEnd len="med" w="med" type="none"/>
              <a:tailEnd len="med" w="med" type="triangle"/>
            </a:ln>
          </p:spPr>
        </p:cxnSp>
        <p:sp>
          <p:nvSpPr>
            <p:cNvPr id="159" name="Google Shape;159;p35"/>
            <p:cNvSpPr txBox="1"/>
            <p:nvPr/>
          </p:nvSpPr>
          <p:spPr>
            <a:xfrm>
              <a:off x="4554575" y="71025"/>
              <a:ext cx="28233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latin typeface="Economica"/>
                  <a:ea typeface="Economica"/>
                  <a:cs typeface="Economica"/>
                  <a:sym typeface="Economica"/>
                </a:rPr>
                <a:t>1952 - Hershey/Chase</a:t>
              </a:r>
              <a:endParaRPr>
                <a:solidFill>
                  <a:srgbClr val="38761D"/>
                </a:solidFill>
                <a:latin typeface="Economica"/>
                <a:ea typeface="Economica"/>
                <a:cs typeface="Economica"/>
                <a:sym typeface="Economica"/>
              </a:endParaRPr>
            </a:p>
          </p:txBody>
        </p:sp>
      </p:grpSp>
      <p:grpSp>
        <p:nvGrpSpPr>
          <p:cNvPr id="160" name="Google Shape;160;p35"/>
          <p:cNvGrpSpPr/>
          <p:nvPr/>
        </p:nvGrpSpPr>
        <p:grpSpPr>
          <a:xfrm>
            <a:off x="3030575" y="147225"/>
            <a:ext cx="2823300" cy="751800"/>
            <a:chOff x="4554575" y="71025"/>
            <a:chExt cx="2823300" cy="751800"/>
          </a:xfrm>
        </p:grpSpPr>
        <p:cxnSp>
          <p:nvCxnSpPr>
            <p:cNvPr id="161" name="Google Shape;161;p35"/>
            <p:cNvCxnSpPr/>
            <p:nvPr/>
          </p:nvCxnSpPr>
          <p:spPr>
            <a:xfrm>
              <a:off x="4699850" y="422325"/>
              <a:ext cx="0" cy="400500"/>
            </a:xfrm>
            <a:prstGeom prst="straightConnector1">
              <a:avLst/>
            </a:prstGeom>
            <a:noFill/>
            <a:ln cap="flat" cmpd="sng" w="9525">
              <a:solidFill>
                <a:srgbClr val="38761D"/>
              </a:solidFill>
              <a:prstDash val="solid"/>
              <a:round/>
              <a:headEnd len="med" w="med" type="none"/>
              <a:tailEnd len="med" w="med" type="triangle"/>
            </a:ln>
          </p:spPr>
        </p:cxnSp>
        <p:sp>
          <p:nvSpPr>
            <p:cNvPr id="162" name="Google Shape;162;p35"/>
            <p:cNvSpPr txBox="1"/>
            <p:nvPr/>
          </p:nvSpPr>
          <p:spPr>
            <a:xfrm>
              <a:off x="4554575" y="71025"/>
              <a:ext cx="28233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latin typeface="Economica"/>
                  <a:ea typeface="Economica"/>
                  <a:cs typeface="Economica"/>
                  <a:sym typeface="Economica"/>
                </a:rPr>
                <a:t>1953 - DNA structure</a:t>
              </a:r>
              <a:endParaRPr>
                <a:solidFill>
                  <a:srgbClr val="38761D"/>
                </a:solidFill>
                <a:latin typeface="Economica"/>
                <a:ea typeface="Economica"/>
                <a:cs typeface="Economica"/>
                <a:sym typeface="Economic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2"/>
          <p:cNvSpPr/>
          <p:nvPr/>
        </p:nvSpPr>
        <p:spPr>
          <a:xfrm>
            <a:off x="-82050" y="-50500"/>
            <a:ext cx="9403500" cy="5193900"/>
          </a:xfrm>
          <a:prstGeom prst="rect">
            <a:avLst/>
          </a:prstGeom>
          <a:solidFill>
            <a:srgbClr val="000000"/>
          </a:solidFill>
          <a:ln cap="flat" cmpd="sng" w="254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Gill Sans"/>
              <a:buNone/>
            </a:pPr>
            <a:r>
              <a:t/>
            </a:r>
            <a:endParaRPr b="0" i="0" sz="2600" u="none" cap="none" strike="noStrike">
              <a:solidFill>
                <a:srgbClr val="FFFFFF"/>
              </a:solidFill>
              <a:latin typeface="Gill Sans"/>
              <a:ea typeface="Gill Sans"/>
              <a:cs typeface="Gill Sans"/>
              <a:sym typeface="Gill Sans"/>
            </a:endParaRPr>
          </a:p>
        </p:txBody>
      </p:sp>
      <p:sp>
        <p:nvSpPr>
          <p:cNvPr id="496" name="Google Shape;496;p62"/>
          <p:cNvSpPr/>
          <p:nvPr/>
        </p:nvSpPr>
        <p:spPr>
          <a:xfrm>
            <a:off x="0" y="196600"/>
            <a:ext cx="9321600" cy="43398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F900"/>
              </a:buClr>
              <a:buFont typeface="Lemon"/>
              <a:buNone/>
            </a:pPr>
            <a:r>
              <a:rPr b="1" i="0" lang="en" sz="1300" u="none" cap="none" strike="noStrike">
                <a:solidFill>
                  <a:srgbClr val="00F900"/>
                </a:solidFill>
                <a:latin typeface="Courier New"/>
                <a:ea typeface="Courier New"/>
                <a:cs typeface="Courier New"/>
                <a:sym typeface="Courier New"/>
              </a:rPr>
              <a:t>CGCAAATTTGCCGGATTTCCTTTGCTGTTCCTGCATGTAGTTTAAACGAGATTGCCAGCACCGGGTATCATTCACCATTTTTCTTTTCGTTAACTTGCCGTCAGCCTTTTCTTTGACCTCTTCTTTCTGTTCATGTGTATTTGCTGTCTCTTAGCCAGACTTCCCGTGTCCTTTCCACCGGGCCTTTGAGAGGTCACAGGGTCTTGATGCTGTGGTCTTCATCTGCAGGTGTCTGACTTCCAGCAACTGCTGGCCTGTGCCAGGGTGCAAGCTGAGCACTGGAGTGGAGTTTTCCTGTGGAGAGGAGCCATGCCTAGAGTGGGATGGGCCATTGTTCATCTTCTGGCCCCTGTTGTCTGCATGTAACTTAATACCACAACCAGGCATAGGGGAAAGATTGGAGGAAAGATGAGTGAGAGCATCAACTTCTCTCACAACCTAGGCCAGTAAGTAGTGCTTGTGCTCATCTCCTTGGCTGTGATACGTGGCCGGCCCTCGCTCCAGCAGCTGGACCCCTACCTGCCGTCTGCTGCC</a:t>
            </a:r>
            <a:r>
              <a:rPr b="1" i="0" lang="en" sz="1300" u="none" cap="none" strike="noStrike">
                <a:solidFill>
                  <a:srgbClr val="E32400"/>
                </a:solidFill>
                <a:latin typeface="Courier New"/>
                <a:ea typeface="Courier New"/>
                <a:cs typeface="Courier New"/>
                <a:sym typeface="Courier New"/>
              </a:rPr>
              <a:t>AT</a:t>
            </a:r>
            <a:r>
              <a:rPr b="1" i="0" lang="en" sz="1300" u="none" cap="none" strike="noStrike">
                <a:solidFill>
                  <a:srgbClr val="00F900"/>
                </a:solidFill>
                <a:latin typeface="Courier New"/>
                <a:ea typeface="Courier New"/>
                <a:cs typeface="Courier New"/>
                <a:sym typeface="Courier New"/>
              </a:rPr>
              <a:t>CGGAGCCCAAAGCCGGGCTGTGACTGCTCAGACCAGCCGGCTGGAGGGAGGG</a:t>
            </a:r>
            <a:r>
              <a:rPr b="1" i="0" lang="en" sz="1300" u="none" cap="none" strike="noStrike">
                <a:solidFill>
                  <a:srgbClr val="E32400"/>
                </a:solidFill>
                <a:latin typeface="Courier New"/>
                <a:ea typeface="Courier New"/>
                <a:cs typeface="Courier New"/>
                <a:sym typeface="Courier New"/>
              </a:rPr>
              <a:t>G</a:t>
            </a:r>
            <a:r>
              <a:rPr b="1" i="0" lang="en" sz="1300" u="none" cap="none" strike="noStrike">
                <a:solidFill>
                  <a:srgbClr val="00F900"/>
                </a:solidFill>
                <a:latin typeface="Courier New"/>
                <a:ea typeface="Courier New"/>
                <a:cs typeface="Courier New"/>
                <a:sym typeface="Courier New"/>
              </a:rPr>
              <a:t>CTCAGCAGGTCTGGCTTTGGCCCTGGGAGAGCAGGTGGAAGATCAGGCAGGCCATCGCTGCCACAGAACCCAGTGGATTGGCCTAGGTGGGATCTCTGAGCTCAACAAGCCCTCTCTGGGTGGTAGGTGCAGAGACGGGAGGGGCAGAGCCGCAGGCACAGCCAAGAGGGCTGAAGAAATGGTAGAACGGAGCAGCTGGTGATGTGTGGGCCCACCGGCCCCAGGCTCCTGTCTCCCCCCAGGTGTGTGGTGATGCCAGGCATGCCCTTCCCCAGCATCAGGTCTCCAGAGCTGCAGAAGACGACGGCCGACTTGGATCACACTCTTGT</a:t>
            </a:r>
            <a:r>
              <a:rPr b="1" i="0" lang="en" sz="1300" u="none" cap="none" strike="noStrike">
                <a:solidFill>
                  <a:srgbClr val="E32400"/>
                </a:solidFill>
                <a:latin typeface="Courier New"/>
                <a:ea typeface="Courier New"/>
                <a:cs typeface="Courier New"/>
                <a:sym typeface="Courier New"/>
              </a:rPr>
              <a:t>G</a:t>
            </a:r>
            <a:r>
              <a:rPr b="1" i="0" lang="en" sz="1300" u="none" cap="none" strike="noStrike">
                <a:solidFill>
                  <a:srgbClr val="00F900"/>
                </a:solidFill>
                <a:latin typeface="Courier New"/>
                <a:ea typeface="Courier New"/>
                <a:cs typeface="Courier New"/>
                <a:sym typeface="Courier New"/>
              </a:rPr>
              <a:t>AGTGTCCCCAGTGTTGCAGAGGTGAGAGGAGAGTAGACAGTGAGTGGGAGTGGCGTCGCCCCTAGGGCTCTACGGGGCCGGCGTCTCCTGTCTCCTGGAGAGGCTTCGATGCCCCTCCACACCCTCTTGATCTTCCCTGTGATGTCATCTGGAGCCCTGCTGCTTGCGGTGGCCTATAAAGCCTCCTAGTCTGGCTCCAAGGCCTGGCAGAGTCTTTCCCAGGGAAAGCTAC</a:t>
            </a:r>
            <a:r>
              <a:rPr b="1" i="0" lang="en" sz="1300" u="none" cap="none" strike="noStrike">
                <a:solidFill>
                  <a:srgbClr val="E32400"/>
                </a:solidFill>
                <a:latin typeface="Courier New"/>
                <a:ea typeface="Courier New"/>
                <a:cs typeface="Courier New"/>
                <a:sym typeface="Courier New"/>
              </a:rPr>
              <a:t>A</a:t>
            </a:r>
            <a:r>
              <a:rPr b="1" i="0" lang="en" sz="1300" u="none" cap="none" strike="noStrike">
                <a:solidFill>
                  <a:srgbClr val="00F900"/>
                </a:solidFill>
                <a:latin typeface="Courier New"/>
                <a:ea typeface="Courier New"/>
                <a:cs typeface="Courier New"/>
                <a:sym typeface="Courier New"/>
              </a:rPr>
              <a:t>AGCAGCAAACAGTCTGCATGGGTCATCCCCTTCACTCCCAGCTCAGAGCCCAGGCCAGGGGCCCCCAAGAAAGGCTCTGGTGGAGAACCTGTGCATGAAGGCTGTCAACCAGTCCATAGGCAAGCCTGGCTGCCTCCAGCTGGGTCGACAGACAGGGGCTGGAGAAGGGGAGAAGAGGAAAGTGAGGTTGCCTGCCCTGTCTCCTACCTGAGGCTGAGGAAGGAGAAGGGGATGCACTGTTGGGGAGGCAGCTGTAACTCAAAGCCTTAGCCTCTGTTCCCACGAAGGCAGGGCCATCAGGCACCAAAGGGATTCTGCCAGCATAGTGCTCCTGGACCAGTGATACACCCGGCACCCTGTCCTGGACACGCTGTTGGCCTGGATCTGAGCCCTGGTGGAGGTCAAAGCCACCTTTGGTTCTGCCATTGCTGCTGTGTGGAAGTTCACTCCTGCCTTTTCCTTTCCCTAGAGCCTCCACCACCCCGAGATCACATTTCTCACTGCCTTTTGTCTGCCCAGTTTCACCAGAAGTAGGCCTCTTCCTGACAGG</a:t>
            </a:r>
            <a:r>
              <a:rPr b="1" i="0" lang="en" sz="1300" u="none" cap="none" strike="noStrike">
                <a:solidFill>
                  <a:srgbClr val="E32400"/>
                </a:solidFill>
                <a:latin typeface="Courier New"/>
                <a:ea typeface="Courier New"/>
                <a:cs typeface="Courier New"/>
                <a:sym typeface="Courier New"/>
              </a:rPr>
              <a:t>C</a:t>
            </a:r>
            <a:r>
              <a:rPr b="1" i="0" lang="en" sz="1300" u="none" cap="none" strike="noStrike">
                <a:solidFill>
                  <a:srgbClr val="00F900"/>
                </a:solidFill>
                <a:latin typeface="Courier New"/>
                <a:ea typeface="Courier New"/>
                <a:cs typeface="Courier New"/>
                <a:sym typeface="Courier New"/>
              </a:rPr>
              <a:t>AGCTGCACCACTGCCTGGCGCTGTGCCCTTCCTTTGCTCTGCCCGCTGGAGACGGTGTTTGTCATGGGCCTGGTCTGCAGGGATCCTGCTACAAAGGTGAAACCCAGGAGAGTGTGGAGTCCAGAGTGTTGCCAGGACCCAGGCACAGGCATTAGTGCCCGTTGGAGAAAACAGGGGAATCCCGAAGAAATGGTGGGTCCTGGCCATCCGTGAGATCTTCCCAGGTGTGCCGTTTTCTCTGGAAGCCTCTTAAGAACACAGTGGCGCAGGCTGGGTGGAGCCGTCCCCCCATGGAGCACAGGC</a:t>
            </a:r>
            <a:r>
              <a:rPr b="1" i="0" lang="en" sz="1300" u="none" cap="none" strike="noStrike">
                <a:solidFill>
                  <a:srgbClr val="E32400"/>
                </a:solidFill>
                <a:latin typeface="Courier New"/>
                <a:ea typeface="Courier New"/>
                <a:cs typeface="Courier New"/>
                <a:sym typeface="Courier New"/>
              </a:rPr>
              <a:t>A</a:t>
            </a:r>
            <a:r>
              <a:rPr b="1" i="0" lang="en" sz="1300" u="none" cap="none" strike="noStrike">
                <a:solidFill>
                  <a:srgbClr val="00F900"/>
                </a:solidFill>
                <a:latin typeface="Courier New"/>
                <a:ea typeface="Courier New"/>
                <a:cs typeface="Courier New"/>
                <a:sym typeface="Courier New"/>
              </a:rPr>
              <a:t>GACAGAAGTCCCCGCCCCAGCTGTGTGGCCTCAAGCCAGCCTTCCGCTCCTTGAAGCTGGTCTCCACACAGTGCTGGTTCCGTCACCCCCTCCCAAGGAAGTAGGTCTGAGCAGCTTGTCCTGGCTGTGTCCATGTCAGAGCAACGGCCCAAGTCTGGGTCTGGGGGGGAAGGTGTCATGGAGCCCCCTACGATTCCCAGTCGTCCTCGTCCTCCTCTGCCTGTGGCTGCTGCGGTGGCGGCAGAGGAGGGATGGAGTCTGACACGCGGGCAAAGGCTCCTCCGGGCCCCTCACCAGCCCCAGGTCCTTTCCCAGAGATGCCTGGAGGGAAAAGGCTGAGTGAGGGTGGTTGGTGGGAAACCCTGGTTCCCCCAGCCCCCGG</a:t>
            </a:r>
            <a:r>
              <a:rPr b="1" i="0" lang="en" sz="1300" u="none" cap="none" strike="noStrike">
                <a:solidFill>
                  <a:srgbClr val="E32400"/>
                </a:solidFill>
                <a:latin typeface="Courier New"/>
                <a:ea typeface="Courier New"/>
                <a:cs typeface="Courier New"/>
                <a:sym typeface="Courier New"/>
              </a:rPr>
              <a:t>A</a:t>
            </a:r>
            <a:r>
              <a:rPr b="1" i="0" lang="en" sz="1300" u="none" cap="none" strike="noStrike">
                <a:solidFill>
                  <a:srgbClr val="00F900"/>
                </a:solidFill>
                <a:latin typeface="Courier New"/>
                <a:ea typeface="Courier New"/>
                <a:cs typeface="Courier New"/>
                <a:sym typeface="Courier New"/>
              </a:rPr>
              <a:t>GACTTAAATACAGGAAGAAAAAGGCAGGACAGAATTACAAGGTGCTGGCCCAGGGCGGGCAGCGGCCCTGCCTCCTACCCTTGCGCCTCATGACCGGAGCCATAGCCCAGGCAGGAGGGCTGAGGACCTCTGGTGGCGGCCCAGGGCTTCCAGCATGTGCCCTAGGGGAAGCAGGGGCCAGCTGGCAAGAGCAGGGGGTGGGCAGAAAGCACCCGGTGGACTCAGGGCTGGAGGGGAGGAGGCGATCTTGCCCAAGGCCCTCCGACTGCAAGCTCCAGGGCCCGCTCACCTTGCTCCTGCTCCTTCTGCT</a:t>
            </a:r>
            <a:r>
              <a:rPr b="1" i="0" lang="en" sz="1300" u="none" cap="none" strike="noStrike">
                <a:solidFill>
                  <a:srgbClr val="E32400"/>
                </a:solidFill>
                <a:latin typeface="Courier New"/>
                <a:ea typeface="Courier New"/>
                <a:cs typeface="Courier New"/>
                <a:sym typeface="Courier New"/>
              </a:rPr>
              <a:t>G</a:t>
            </a:r>
            <a:r>
              <a:rPr b="1" i="0" lang="en" sz="1300" u="none" cap="none" strike="noStrike">
                <a:solidFill>
                  <a:srgbClr val="00F900"/>
                </a:solidFill>
                <a:latin typeface="Courier New"/>
                <a:ea typeface="Courier New"/>
                <a:cs typeface="Courier New"/>
                <a:sym typeface="Courier New"/>
              </a:rPr>
              <a:t>CTGCTTCTCCAGCTTTCGCTCCTTCATGCTGCGCAGCTTGGCCTTGCCGATGCCCCCAGCTTGGCGGATGGACTCTAGCAGAGTGGCCAGCCACCGGAGGGGTCAACCACTTCCC</a:t>
            </a:r>
            <a:endParaRPr b="1" sz="1300">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3"/>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Gene content</a:t>
            </a:r>
            <a:endParaRPr sz="3600"/>
          </a:p>
        </p:txBody>
      </p:sp>
      <p:sp>
        <p:nvSpPr>
          <p:cNvPr id="502" name="Google Shape;502;p63"/>
          <p:cNvSpPr txBox="1"/>
          <p:nvPr/>
        </p:nvSpPr>
        <p:spPr>
          <a:xfrm>
            <a:off x="0" y="4746675"/>
            <a:ext cx="55566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http://www.nature.com/nature/journal/v409/n6822/full/409860a0.html</a:t>
            </a:r>
            <a:endParaRPr sz="1000"/>
          </a:p>
        </p:txBody>
      </p:sp>
      <p:sp>
        <p:nvSpPr>
          <p:cNvPr id="503" name="Google Shape;503;p63"/>
          <p:cNvSpPr txBox="1"/>
          <p:nvPr/>
        </p:nvSpPr>
        <p:spPr>
          <a:xfrm>
            <a:off x="354925" y="304800"/>
            <a:ext cx="8401200" cy="18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Economica"/>
                <a:ea typeface="Economica"/>
                <a:cs typeface="Economica"/>
                <a:sym typeface="Economica"/>
              </a:rPr>
              <a:t>"</a:t>
            </a:r>
            <a:r>
              <a:rPr lang="en" sz="1800">
                <a:latin typeface="Economica"/>
                <a:ea typeface="Economica"/>
                <a:cs typeface="Economica"/>
                <a:sym typeface="Economica"/>
              </a:rPr>
              <a:t>There appear to be about 30,000-40,000 protein-coding genes in the human genome -- only about twice as many as in worm or fly. However, the genes are more complex, with more alternative splicing generating a larger number of protein products." (</a:t>
            </a:r>
            <a:r>
              <a:rPr lang="en" sz="1800">
                <a:solidFill>
                  <a:srgbClr val="38761D"/>
                </a:solidFill>
                <a:latin typeface="Economica"/>
                <a:ea typeface="Economica"/>
                <a:cs typeface="Economica"/>
                <a:sym typeface="Economica"/>
              </a:rPr>
              <a:t>Over time this has evolved to an estimate of approximately 20,000 protein coding genes, which reflects roughly the number of genes in fly and worm</a:t>
            </a:r>
            <a:r>
              <a:rPr lang="en" sz="1800">
                <a:latin typeface="Economica"/>
                <a:ea typeface="Economica"/>
                <a:cs typeface="Economica"/>
                <a:sym typeface="Economica"/>
              </a:rPr>
              <a:t>)</a:t>
            </a:r>
            <a:endParaRPr sz="1800">
              <a:latin typeface="Economica"/>
              <a:ea typeface="Economica"/>
              <a:cs typeface="Economica"/>
              <a:sym typeface="Economica"/>
            </a:endParaRPr>
          </a:p>
        </p:txBody>
      </p:sp>
      <p:pic>
        <p:nvPicPr>
          <p:cNvPr descr="Untitled.png" id="504" name="Google Shape;504;p63"/>
          <p:cNvPicPr preferRelativeResize="0"/>
          <p:nvPr/>
        </p:nvPicPr>
        <p:blipFill rotWithShape="1">
          <a:blip r:embed="rId3">
            <a:alphaModFix/>
          </a:blip>
          <a:srcRect b="17823" l="0" r="46007" t="0"/>
          <a:stretch/>
        </p:blipFill>
        <p:spPr>
          <a:xfrm>
            <a:off x="381000" y="2294950"/>
            <a:ext cx="5140880" cy="1865400"/>
          </a:xfrm>
          <a:prstGeom prst="rect">
            <a:avLst/>
          </a:prstGeom>
          <a:noFill/>
          <a:ln>
            <a:noFill/>
          </a:ln>
        </p:spPr>
      </p:pic>
      <p:pic>
        <p:nvPicPr>
          <p:cNvPr descr="Untitled.png" id="505" name="Google Shape;505;p63"/>
          <p:cNvPicPr preferRelativeResize="0"/>
          <p:nvPr/>
        </p:nvPicPr>
        <p:blipFill>
          <a:blip r:embed="rId4">
            <a:alphaModFix/>
          </a:blip>
          <a:stretch>
            <a:fillRect/>
          </a:stretch>
        </p:blipFill>
        <p:spPr>
          <a:xfrm>
            <a:off x="5709000" y="1598125"/>
            <a:ext cx="2655925" cy="3392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4"/>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Solely 2% of the human genome encodes proteins.</a:t>
            </a:r>
            <a:endParaRPr sz="3600"/>
          </a:p>
        </p:txBody>
      </p:sp>
      <p:sp>
        <p:nvSpPr>
          <p:cNvPr id="511" name="Google Shape;511;p64"/>
          <p:cNvSpPr txBox="1"/>
          <p:nvPr/>
        </p:nvSpPr>
        <p:spPr>
          <a:xfrm>
            <a:off x="0" y="4746675"/>
            <a:ext cx="55566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https://genome.ucsc.edu</a:t>
            </a:r>
            <a:endParaRPr sz="1000"/>
          </a:p>
        </p:txBody>
      </p:sp>
      <p:pic>
        <p:nvPicPr>
          <p:cNvPr descr="hgt_genome_7bf6_bce4e0.png" id="512" name="Google Shape;512;p64"/>
          <p:cNvPicPr preferRelativeResize="0"/>
          <p:nvPr/>
        </p:nvPicPr>
        <p:blipFill rotWithShape="1">
          <a:blip r:embed="rId3">
            <a:alphaModFix/>
          </a:blip>
          <a:srcRect b="55003" l="0" r="0" t="0"/>
          <a:stretch/>
        </p:blipFill>
        <p:spPr>
          <a:xfrm>
            <a:off x="152400" y="2137825"/>
            <a:ext cx="8839201" cy="1661650"/>
          </a:xfrm>
          <a:prstGeom prst="rect">
            <a:avLst/>
          </a:prstGeom>
          <a:noFill/>
          <a:ln>
            <a:noFill/>
          </a:ln>
        </p:spPr>
      </p:pic>
      <p:pic>
        <p:nvPicPr>
          <p:cNvPr descr="hgtIdeo_genome_7bf6_bce4e0.png" id="513" name="Google Shape;513;p64"/>
          <p:cNvPicPr preferRelativeResize="0"/>
          <p:nvPr/>
        </p:nvPicPr>
        <p:blipFill>
          <a:blip r:embed="rId4">
            <a:alphaModFix/>
          </a:blip>
          <a:stretch>
            <a:fillRect/>
          </a:stretch>
        </p:blipFill>
        <p:spPr>
          <a:xfrm>
            <a:off x="653075" y="1792651"/>
            <a:ext cx="7957524" cy="219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5"/>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Half of the human genome is comprised of repeats</a:t>
            </a:r>
            <a:endParaRPr sz="3600"/>
          </a:p>
        </p:txBody>
      </p:sp>
      <p:sp>
        <p:nvSpPr>
          <p:cNvPr id="519" name="Google Shape;519;p65"/>
          <p:cNvSpPr txBox="1"/>
          <p:nvPr/>
        </p:nvSpPr>
        <p:spPr>
          <a:xfrm>
            <a:off x="0" y="4746675"/>
            <a:ext cx="55566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http://www.nature.com/nrg/journal/v10/n10/pdf/nrg2640.pdf</a:t>
            </a:r>
            <a:endParaRPr sz="1000"/>
          </a:p>
        </p:txBody>
      </p:sp>
      <p:pic>
        <p:nvPicPr>
          <p:cNvPr id="520" name="Google Shape;520;p65"/>
          <p:cNvPicPr preferRelativeResize="0"/>
          <p:nvPr/>
        </p:nvPicPr>
        <p:blipFill rotWithShape="1">
          <a:blip r:embed="rId3">
            <a:alphaModFix/>
          </a:blip>
          <a:srcRect b="50305" l="0" r="0" t="0"/>
          <a:stretch/>
        </p:blipFill>
        <p:spPr>
          <a:xfrm>
            <a:off x="832200" y="766225"/>
            <a:ext cx="3332075" cy="2558274"/>
          </a:xfrm>
          <a:prstGeom prst="rect">
            <a:avLst/>
          </a:prstGeom>
          <a:noFill/>
          <a:ln>
            <a:noFill/>
          </a:ln>
        </p:spPr>
      </p:pic>
      <p:grpSp>
        <p:nvGrpSpPr>
          <p:cNvPr id="521" name="Google Shape;521;p65"/>
          <p:cNvGrpSpPr/>
          <p:nvPr/>
        </p:nvGrpSpPr>
        <p:grpSpPr>
          <a:xfrm>
            <a:off x="4724075" y="1009576"/>
            <a:ext cx="4309825" cy="3525949"/>
            <a:chOff x="4724075" y="1009576"/>
            <a:chExt cx="4309825" cy="3525949"/>
          </a:xfrm>
        </p:grpSpPr>
        <p:pic>
          <p:nvPicPr>
            <p:cNvPr id="522" name="Google Shape;522;p65"/>
            <p:cNvPicPr preferRelativeResize="0"/>
            <p:nvPr/>
          </p:nvPicPr>
          <p:blipFill>
            <a:blip r:embed="rId4">
              <a:alphaModFix/>
            </a:blip>
            <a:stretch>
              <a:fillRect/>
            </a:stretch>
          </p:blipFill>
          <p:spPr>
            <a:xfrm>
              <a:off x="4724075" y="1009576"/>
              <a:ext cx="3962725" cy="3038325"/>
            </a:xfrm>
            <a:prstGeom prst="rect">
              <a:avLst/>
            </a:prstGeom>
            <a:noFill/>
            <a:ln>
              <a:noFill/>
            </a:ln>
          </p:spPr>
        </p:pic>
        <p:sp>
          <p:nvSpPr>
            <p:cNvPr id="523" name="Google Shape;523;p65"/>
            <p:cNvSpPr txBox="1"/>
            <p:nvPr/>
          </p:nvSpPr>
          <p:spPr>
            <a:xfrm>
              <a:off x="4953000" y="4314425"/>
              <a:ext cx="4080900" cy="2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Retrotransposons use a "copy/paste" mechanism</a:t>
              </a:r>
              <a:endParaRPr sz="2000">
                <a:solidFill>
                  <a:srgbClr val="38761D"/>
                </a:solidFill>
                <a:latin typeface="Economica"/>
                <a:ea typeface="Economica"/>
                <a:cs typeface="Economica"/>
                <a:sym typeface="Economica"/>
              </a:endParaRPr>
            </a:p>
            <a:p>
              <a:pPr indent="0" lvl="0" marL="0" rtl="0" algn="l">
                <a:spcBef>
                  <a:spcPts val="0"/>
                </a:spcBef>
                <a:spcAft>
                  <a:spcPts val="0"/>
                </a:spcAft>
                <a:buNone/>
              </a:pPr>
              <a:r>
                <a:rPr lang="en" sz="2000">
                  <a:solidFill>
                    <a:srgbClr val="38761D"/>
                  </a:solidFill>
                  <a:latin typeface="Economica"/>
                  <a:ea typeface="Economica"/>
                  <a:cs typeface="Economica"/>
                  <a:sym typeface="Economica"/>
                </a:rPr>
                <a:t>DNA transposons use a "cut/paste" mechanism</a:t>
              </a:r>
              <a:endParaRPr sz="2000">
                <a:solidFill>
                  <a:srgbClr val="38761D"/>
                </a:solidFill>
                <a:latin typeface="Economica"/>
                <a:ea typeface="Economica"/>
                <a:cs typeface="Economica"/>
                <a:sym typeface="Economica"/>
              </a:endParaRPr>
            </a:p>
          </p:txBody>
        </p:sp>
      </p:grpSp>
      <p:grpSp>
        <p:nvGrpSpPr>
          <p:cNvPr id="524" name="Google Shape;524;p65"/>
          <p:cNvGrpSpPr/>
          <p:nvPr/>
        </p:nvGrpSpPr>
        <p:grpSpPr>
          <a:xfrm>
            <a:off x="756000" y="3500089"/>
            <a:ext cx="4110900" cy="971361"/>
            <a:chOff x="756000" y="3500089"/>
            <a:chExt cx="4110900" cy="971361"/>
          </a:xfrm>
        </p:grpSpPr>
        <p:pic>
          <p:nvPicPr>
            <p:cNvPr id="525" name="Google Shape;525;p65"/>
            <p:cNvPicPr preferRelativeResize="0"/>
            <p:nvPr/>
          </p:nvPicPr>
          <p:blipFill>
            <a:blip r:embed="rId5">
              <a:alphaModFix/>
            </a:blip>
            <a:stretch>
              <a:fillRect/>
            </a:stretch>
          </p:blipFill>
          <p:spPr>
            <a:xfrm>
              <a:off x="756000" y="3500089"/>
              <a:ext cx="2301975" cy="971361"/>
            </a:xfrm>
            <a:prstGeom prst="rect">
              <a:avLst/>
            </a:prstGeom>
            <a:noFill/>
            <a:ln>
              <a:noFill/>
            </a:ln>
          </p:spPr>
        </p:pic>
        <p:sp>
          <p:nvSpPr>
            <p:cNvPr id="526" name="Google Shape;526;p65"/>
            <p:cNvSpPr txBox="1"/>
            <p:nvPr/>
          </p:nvSpPr>
          <p:spPr>
            <a:xfrm>
              <a:off x="3124200" y="3743250"/>
              <a:ext cx="1742700" cy="47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McClintock's "jumping</a:t>
              </a:r>
              <a:endParaRPr sz="2000">
                <a:solidFill>
                  <a:srgbClr val="38761D"/>
                </a:solidFill>
                <a:latin typeface="Economica"/>
                <a:ea typeface="Economica"/>
                <a:cs typeface="Economica"/>
                <a:sym typeface="Economica"/>
              </a:endParaRPr>
            </a:p>
            <a:p>
              <a:pPr indent="0" lvl="0" marL="0" rtl="0" algn="l">
                <a:spcBef>
                  <a:spcPts val="0"/>
                </a:spcBef>
                <a:spcAft>
                  <a:spcPts val="0"/>
                </a:spcAft>
                <a:buNone/>
              </a:pPr>
              <a:r>
                <a:rPr lang="en" sz="2000">
                  <a:solidFill>
                    <a:srgbClr val="38761D"/>
                  </a:solidFill>
                  <a:latin typeface="Economica"/>
                  <a:ea typeface="Economica"/>
                  <a:cs typeface="Economica"/>
                  <a:sym typeface="Economica"/>
                </a:rPr>
                <a:t>genes" in maize</a:t>
              </a:r>
              <a:endParaRPr sz="2000">
                <a:solidFill>
                  <a:srgbClr val="38761D"/>
                </a:solidFill>
                <a:latin typeface="Economica"/>
                <a:ea typeface="Economica"/>
                <a:cs typeface="Economica"/>
                <a:sym typeface="Economic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6"/>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Half of the human genome is comprised of repeats</a:t>
            </a:r>
            <a:endParaRPr sz="3600"/>
          </a:p>
        </p:txBody>
      </p:sp>
      <p:sp>
        <p:nvSpPr>
          <p:cNvPr id="532" name="Google Shape;532;p66"/>
          <p:cNvSpPr txBox="1"/>
          <p:nvPr/>
        </p:nvSpPr>
        <p:spPr>
          <a:xfrm>
            <a:off x="0" y="4746675"/>
            <a:ext cx="55566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http://www.nature.com/nrg/journal/v10/n10/pdf/nrg2640.pdf</a:t>
            </a:r>
            <a:endParaRPr sz="1000"/>
          </a:p>
        </p:txBody>
      </p:sp>
      <p:pic>
        <p:nvPicPr>
          <p:cNvPr descr="hgt_genome_7bf6_bce4e0.png" id="533" name="Google Shape;533;p66"/>
          <p:cNvPicPr preferRelativeResize="0"/>
          <p:nvPr/>
        </p:nvPicPr>
        <p:blipFill>
          <a:blip r:embed="rId3">
            <a:alphaModFix/>
          </a:blip>
          <a:stretch>
            <a:fillRect/>
          </a:stretch>
        </p:blipFill>
        <p:spPr>
          <a:xfrm>
            <a:off x="159300" y="901450"/>
            <a:ext cx="8839201" cy="3692822"/>
          </a:xfrm>
          <a:prstGeom prst="rect">
            <a:avLst/>
          </a:prstGeom>
          <a:noFill/>
          <a:ln>
            <a:noFill/>
          </a:ln>
        </p:spPr>
      </p:pic>
      <p:grpSp>
        <p:nvGrpSpPr>
          <p:cNvPr id="534" name="Google Shape;534;p66"/>
          <p:cNvGrpSpPr/>
          <p:nvPr/>
        </p:nvGrpSpPr>
        <p:grpSpPr>
          <a:xfrm>
            <a:off x="131650" y="3639000"/>
            <a:ext cx="8924700" cy="1005500"/>
            <a:chOff x="131650" y="3639000"/>
            <a:chExt cx="8924700" cy="1005500"/>
          </a:xfrm>
        </p:grpSpPr>
        <p:sp>
          <p:nvSpPr>
            <p:cNvPr id="535" name="Google Shape;535;p66"/>
            <p:cNvSpPr/>
            <p:nvPr/>
          </p:nvSpPr>
          <p:spPr>
            <a:xfrm rot="5400000">
              <a:off x="4300750" y="-111100"/>
              <a:ext cx="586500" cy="89247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6"/>
            <p:cNvSpPr txBox="1"/>
            <p:nvPr/>
          </p:nvSpPr>
          <p:spPr>
            <a:xfrm>
              <a:off x="1520950" y="3639000"/>
              <a:ext cx="7535400" cy="43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Economica"/>
                  <a:ea typeface="Economica"/>
                  <a:cs typeface="Economica"/>
                  <a:sym typeface="Economica"/>
                </a:rPr>
                <a:t>Repetitive DNA not driven by retrotransposition (e.g., ATATATATATATATATAT…)</a:t>
              </a:r>
              <a:endParaRPr b="1" sz="22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7"/>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GC content varies dramatically in the genome</a:t>
            </a:r>
            <a:endParaRPr sz="3600"/>
          </a:p>
        </p:txBody>
      </p:sp>
      <p:sp>
        <p:nvSpPr>
          <p:cNvPr id="542" name="Google Shape;542;p67"/>
          <p:cNvSpPr txBox="1"/>
          <p:nvPr/>
        </p:nvSpPr>
        <p:spPr>
          <a:xfrm>
            <a:off x="0" y="4746675"/>
            <a:ext cx="55566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http://www.nature.com/nrg/journal/v10/n10/pdf/nrg2640.pdf</a:t>
            </a:r>
            <a:endParaRPr sz="1000"/>
          </a:p>
        </p:txBody>
      </p:sp>
      <p:pic>
        <p:nvPicPr>
          <p:cNvPr descr="Untitled 3.png" id="543" name="Google Shape;543;p67"/>
          <p:cNvPicPr preferRelativeResize="0"/>
          <p:nvPr/>
        </p:nvPicPr>
        <p:blipFill rotWithShape="1">
          <a:blip r:embed="rId3">
            <a:alphaModFix/>
          </a:blip>
          <a:srcRect b="0" l="0" r="4979" t="0"/>
          <a:stretch/>
        </p:blipFill>
        <p:spPr>
          <a:xfrm>
            <a:off x="121650" y="1308025"/>
            <a:ext cx="2768799" cy="2524250"/>
          </a:xfrm>
          <a:prstGeom prst="rect">
            <a:avLst/>
          </a:prstGeom>
          <a:noFill/>
          <a:ln>
            <a:noFill/>
          </a:ln>
        </p:spPr>
      </p:pic>
      <p:pic>
        <p:nvPicPr>
          <p:cNvPr descr="Untitled 4.png" id="544" name="Google Shape;544;p67"/>
          <p:cNvPicPr preferRelativeResize="0"/>
          <p:nvPr/>
        </p:nvPicPr>
        <p:blipFill>
          <a:blip r:embed="rId4">
            <a:alphaModFix/>
          </a:blip>
          <a:stretch>
            <a:fillRect/>
          </a:stretch>
        </p:blipFill>
        <p:spPr>
          <a:xfrm>
            <a:off x="3340247" y="1528225"/>
            <a:ext cx="5651353" cy="2392291"/>
          </a:xfrm>
          <a:prstGeom prst="rect">
            <a:avLst/>
          </a:prstGeom>
          <a:noFill/>
          <a:ln>
            <a:noFill/>
          </a:ln>
        </p:spPr>
      </p:pic>
      <p:sp>
        <p:nvSpPr>
          <p:cNvPr id="545" name="Google Shape;545;p67"/>
          <p:cNvSpPr txBox="1"/>
          <p:nvPr/>
        </p:nvSpPr>
        <p:spPr>
          <a:xfrm>
            <a:off x="3505200" y="1190225"/>
            <a:ext cx="5825100" cy="2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Economica"/>
                <a:ea typeface="Economica"/>
                <a:cs typeface="Economica"/>
                <a:sym typeface="Economica"/>
              </a:rPr>
              <a:t>Region from chromosome 1</a:t>
            </a:r>
            <a:endParaRPr sz="2000">
              <a:solidFill>
                <a:schemeClr val="dk1"/>
              </a:solidFill>
              <a:latin typeface="Economica"/>
              <a:ea typeface="Economica"/>
              <a:cs typeface="Economica"/>
              <a:sym typeface="Economica"/>
            </a:endParaRPr>
          </a:p>
        </p:txBody>
      </p:sp>
      <p:sp>
        <p:nvSpPr>
          <p:cNvPr id="546" name="Google Shape;546;p67"/>
          <p:cNvSpPr txBox="1"/>
          <p:nvPr/>
        </p:nvSpPr>
        <p:spPr>
          <a:xfrm rot="-5400000">
            <a:off x="2588475" y="2277825"/>
            <a:ext cx="1406400" cy="2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Economica"/>
                <a:ea typeface="Economica"/>
                <a:cs typeface="Economica"/>
                <a:sym typeface="Economica"/>
              </a:rPr>
              <a:t>GC content</a:t>
            </a:r>
            <a:endParaRPr/>
          </a:p>
        </p:txBody>
      </p:sp>
      <p:sp>
        <p:nvSpPr>
          <p:cNvPr id="547" name="Google Shape;547;p67"/>
          <p:cNvSpPr txBox="1"/>
          <p:nvPr/>
        </p:nvSpPr>
        <p:spPr>
          <a:xfrm>
            <a:off x="6553200" y="1342625"/>
            <a:ext cx="2703900" cy="2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Each point is 20kb</a:t>
            </a:r>
            <a:endParaRPr sz="2000">
              <a:solidFill>
                <a:srgbClr val="38761D"/>
              </a:solidFill>
              <a:latin typeface="Economica"/>
              <a:ea typeface="Economica"/>
              <a:cs typeface="Economica"/>
              <a:sym typeface="Economica"/>
            </a:endParaRPr>
          </a:p>
        </p:txBody>
      </p:sp>
      <p:sp>
        <p:nvSpPr>
          <p:cNvPr id="548" name="Google Shape;548;p67"/>
          <p:cNvSpPr txBox="1"/>
          <p:nvPr/>
        </p:nvSpPr>
        <p:spPr>
          <a:xfrm>
            <a:off x="6553200" y="2257025"/>
            <a:ext cx="2703900" cy="2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Each point is 2kb</a:t>
            </a:r>
            <a:endParaRPr sz="2000">
              <a:solidFill>
                <a:srgbClr val="38761D"/>
              </a:solidFill>
              <a:latin typeface="Economica"/>
              <a:ea typeface="Economica"/>
              <a:cs typeface="Economica"/>
              <a:sym typeface="Economica"/>
            </a:endParaRPr>
          </a:p>
        </p:txBody>
      </p:sp>
      <p:sp>
        <p:nvSpPr>
          <p:cNvPr id="549" name="Google Shape;549;p67"/>
          <p:cNvSpPr txBox="1"/>
          <p:nvPr/>
        </p:nvSpPr>
        <p:spPr>
          <a:xfrm>
            <a:off x="6553200" y="3019025"/>
            <a:ext cx="2703900" cy="2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Each point is 200 bp</a:t>
            </a:r>
            <a:endParaRPr sz="2000">
              <a:solidFill>
                <a:srgbClr val="38761D"/>
              </a:solidFill>
              <a:latin typeface="Economica"/>
              <a:ea typeface="Economica"/>
              <a:cs typeface="Economica"/>
              <a:sym typeface="Economica"/>
            </a:endParaRPr>
          </a:p>
        </p:txBody>
      </p:sp>
      <p:sp>
        <p:nvSpPr>
          <p:cNvPr id="550" name="Google Shape;550;p67"/>
          <p:cNvSpPr txBox="1"/>
          <p:nvPr/>
        </p:nvSpPr>
        <p:spPr>
          <a:xfrm>
            <a:off x="6553200" y="4162025"/>
            <a:ext cx="2703900" cy="2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Why are there no points here?</a:t>
            </a:r>
            <a:endParaRPr sz="2000">
              <a:solidFill>
                <a:srgbClr val="38761D"/>
              </a:solidFill>
              <a:latin typeface="Economica"/>
              <a:ea typeface="Economica"/>
              <a:cs typeface="Economica"/>
              <a:sym typeface="Economica"/>
            </a:endParaRPr>
          </a:p>
        </p:txBody>
      </p:sp>
      <p:cxnSp>
        <p:nvCxnSpPr>
          <p:cNvPr id="551" name="Google Shape;551;p67"/>
          <p:cNvCxnSpPr>
            <a:stCxn id="550" idx="1"/>
          </p:cNvCxnSpPr>
          <p:nvPr/>
        </p:nvCxnSpPr>
        <p:spPr>
          <a:xfrm rot="10800000">
            <a:off x="5844000" y="3786275"/>
            <a:ext cx="709200" cy="486300"/>
          </a:xfrm>
          <a:prstGeom prst="straightConnector1">
            <a:avLst/>
          </a:prstGeom>
          <a:noFill/>
          <a:ln cap="flat" cmpd="sng" w="9525">
            <a:solidFill>
              <a:srgbClr val="38761D"/>
            </a:solidFill>
            <a:prstDash val="solid"/>
            <a:round/>
            <a:headEnd len="med" w="med" type="none"/>
            <a:tailEnd len="med" w="med" type="triangle"/>
          </a:ln>
        </p:spPr>
      </p:cxnSp>
      <p:cxnSp>
        <p:nvCxnSpPr>
          <p:cNvPr id="552" name="Google Shape;552;p67"/>
          <p:cNvCxnSpPr>
            <a:stCxn id="550" idx="1"/>
          </p:cNvCxnSpPr>
          <p:nvPr/>
        </p:nvCxnSpPr>
        <p:spPr>
          <a:xfrm rot="10800000">
            <a:off x="3931800" y="3830375"/>
            <a:ext cx="2621400" cy="442200"/>
          </a:xfrm>
          <a:prstGeom prst="straightConnector1">
            <a:avLst/>
          </a:prstGeom>
          <a:noFill/>
          <a:ln cap="flat" cmpd="sng" w="9525">
            <a:solidFill>
              <a:srgbClr val="38761D"/>
            </a:solidFill>
            <a:prstDash val="solid"/>
            <a:round/>
            <a:headEnd len="med" w="med" type="none"/>
            <a:tailEnd len="med" w="med" type="triangle"/>
          </a:ln>
        </p:spPr>
      </p:cxnSp>
      <p:cxnSp>
        <p:nvCxnSpPr>
          <p:cNvPr id="553" name="Google Shape;553;p67"/>
          <p:cNvCxnSpPr>
            <a:stCxn id="550" idx="1"/>
          </p:cNvCxnSpPr>
          <p:nvPr/>
        </p:nvCxnSpPr>
        <p:spPr>
          <a:xfrm flipH="1" rot="10800000">
            <a:off x="6553200" y="3754475"/>
            <a:ext cx="2055000" cy="518100"/>
          </a:xfrm>
          <a:prstGeom prst="straightConnector1">
            <a:avLst/>
          </a:prstGeom>
          <a:noFill/>
          <a:ln cap="flat" cmpd="sng" w="9525">
            <a:solidFill>
              <a:srgbClr val="38761D"/>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8"/>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CpG islands - clusters of CG dinucleotides</a:t>
            </a:r>
            <a:endParaRPr sz="3600"/>
          </a:p>
          <a:p>
            <a:pPr indent="0" lvl="0" marL="0" rtl="0" algn="l">
              <a:spcBef>
                <a:spcPts val="0"/>
              </a:spcBef>
              <a:spcAft>
                <a:spcPts val="0"/>
              </a:spcAft>
              <a:buNone/>
            </a:pPr>
            <a:r>
              <a:rPr lang="en" sz="2000"/>
              <a:t>(The "p" represents the phosphate bond between the nucleotides on the same strand. Needed to distinguish between hydrogen bond between C and G on complementary DNA strands</a:t>
            </a:r>
            <a:endParaRPr sz="2000"/>
          </a:p>
        </p:txBody>
      </p:sp>
      <p:sp>
        <p:nvSpPr>
          <p:cNvPr id="559" name="Google Shape;559;p68"/>
          <p:cNvSpPr txBox="1"/>
          <p:nvPr/>
        </p:nvSpPr>
        <p:spPr>
          <a:xfrm>
            <a:off x="0" y="4746675"/>
            <a:ext cx="55566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http://www.nature.com/nrg/journal/v10/n10/pdf/nrg2640.pdf</a:t>
            </a:r>
            <a:endParaRPr sz="1000"/>
          </a:p>
        </p:txBody>
      </p:sp>
      <p:pic>
        <p:nvPicPr>
          <p:cNvPr id="560" name="Google Shape;560;p68"/>
          <p:cNvPicPr preferRelativeResize="0"/>
          <p:nvPr/>
        </p:nvPicPr>
        <p:blipFill>
          <a:blip r:embed="rId3">
            <a:alphaModFix/>
          </a:blip>
          <a:stretch>
            <a:fillRect/>
          </a:stretch>
        </p:blipFill>
        <p:spPr>
          <a:xfrm>
            <a:off x="311700" y="2555500"/>
            <a:ext cx="4176975" cy="2080975"/>
          </a:xfrm>
          <a:prstGeom prst="rect">
            <a:avLst/>
          </a:prstGeom>
          <a:noFill/>
          <a:ln>
            <a:noFill/>
          </a:ln>
        </p:spPr>
      </p:pic>
      <p:sp>
        <p:nvSpPr>
          <p:cNvPr id="561" name="Google Shape;561;p68"/>
          <p:cNvSpPr txBox="1"/>
          <p:nvPr/>
        </p:nvSpPr>
        <p:spPr>
          <a:xfrm>
            <a:off x="3565275" y="4746675"/>
            <a:ext cx="40644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http://missinglink.ucsf.edu/lm/genes_and_genomes/methylation.html</a:t>
            </a:r>
            <a:endParaRPr sz="1000"/>
          </a:p>
        </p:txBody>
      </p:sp>
      <p:sp>
        <p:nvSpPr>
          <p:cNvPr id="562" name="Google Shape;562;p68"/>
          <p:cNvSpPr txBox="1"/>
          <p:nvPr/>
        </p:nvSpPr>
        <p:spPr>
          <a:xfrm>
            <a:off x="381000" y="1467200"/>
            <a:ext cx="3474600" cy="11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Economica"/>
                <a:ea typeface="Economica"/>
                <a:cs typeface="Economica"/>
                <a:sym typeface="Economica"/>
              </a:rPr>
              <a:t>ATGT</a:t>
            </a:r>
            <a:r>
              <a:rPr lang="en" sz="3600" u="sng">
                <a:solidFill>
                  <a:schemeClr val="dk1"/>
                </a:solidFill>
                <a:latin typeface="Economica"/>
                <a:ea typeface="Economica"/>
                <a:cs typeface="Economica"/>
                <a:sym typeface="Economica"/>
              </a:rPr>
              <a:t>CG</a:t>
            </a:r>
            <a:r>
              <a:rPr lang="en" sz="3600">
                <a:solidFill>
                  <a:schemeClr val="dk1"/>
                </a:solidFill>
                <a:latin typeface="Economica"/>
                <a:ea typeface="Economica"/>
                <a:cs typeface="Economica"/>
                <a:sym typeface="Economica"/>
              </a:rPr>
              <a:t>TAATCT</a:t>
            </a:r>
            <a:r>
              <a:rPr lang="en" sz="3600" u="sng">
                <a:solidFill>
                  <a:schemeClr val="dk1"/>
                </a:solidFill>
                <a:latin typeface="Economica"/>
                <a:ea typeface="Economica"/>
                <a:cs typeface="Economica"/>
                <a:sym typeface="Economica"/>
              </a:rPr>
              <a:t>CG</a:t>
            </a:r>
            <a:r>
              <a:rPr lang="en" sz="3600">
                <a:solidFill>
                  <a:schemeClr val="dk1"/>
                </a:solidFill>
                <a:latin typeface="Economica"/>
                <a:ea typeface="Economica"/>
                <a:cs typeface="Economica"/>
                <a:sym typeface="Economica"/>
              </a:rPr>
              <a:t>AA</a:t>
            </a:r>
            <a:endParaRPr/>
          </a:p>
        </p:txBody>
      </p:sp>
      <p:cxnSp>
        <p:nvCxnSpPr>
          <p:cNvPr id="563" name="Google Shape;563;p68"/>
          <p:cNvCxnSpPr/>
          <p:nvPr/>
        </p:nvCxnSpPr>
        <p:spPr>
          <a:xfrm>
            <a:off x="1286975" y="1667975"/>
            <a:ext cx="0" cy="157800"/>
          </a:xfrm>
          <a:prstGeom prst="straightConnector1">
            <a:avLst/>
          </a:prstGeom>
          <a:noFill/>
          <a:ln cap="flat" cmpd="sng" w="19050">
            <a:solidFill>
              <a:srgbClr val="000000"/>
            </a:solidFill>
            <a:prstDash val="solid"/>
            <a:round/>
            <a:headEnd len="med" w="med" type="none"/>
            <a:tailEnd len="med" w="med" type="none"/>
          </a:ln>
        </p:spPr>
      </p:cxnSp>
      <p:sp>
        <p:nvSpPr>
          <p:cNvPr id="564" name="Google Shape;564;p68"/>
          <p:cNvSpPr txBox="1"/>
          <p:nvPr/>
        </p:nvSpPr>
        <p:spPr>
          <a:xfrm>
            <a:off x="1126475" y="1408100"/>
            <a:ext cx="3210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Economica"/>
                <a:ea typeface="Economica"/>
                <a:cs typeface="Economica"/>
                <a:sym typeface="Economica"/>
              </a:rPr>
              <a:t>m</a:t>
            </a:r>
            <a:endParaRPr/>
          </a:p>
        </p:txBody>
      </p:sp>
      <p:sp>
        <p:nvSpPr>
          <p:cNvPr id="565" name="Google Shape;565;p68"/>
          <p:cNvSpPr txBox="1"/>
          <p:nvPr/>
        </p:nvSpPr>
        <p:spPr>
          <a:xfrm>
            <a:off x="3733800" y="1495025"/>
            <a:ext cx="2703900" cy="2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Methylated cytosine</a:t>
            </a:r>
            <a:endParaRPr sz="2000">
              <a:solidFill>
                <a:srgbClr val="38761D"/>
              </a:solidFill>
              <a:latin typeface="Economica"/>
              <a:ea typeface="Economica"/>
              <a:cs typeface="Economica"/>
              <a:sym typeface="Economica"/>
            </a:endParaRPr>
          </a:p>
        </p:txBody>
      </p:sp>
      <p:cxnSp>
        <p:nvCxnSpPr>
          <p:cNvPr id="566" name="Google Shape;566;p68"/>
          <p:cNvCxnSpPr>
            <a:stCxn id="565" idx="1"/>
          </p:cNvCxnSpPr>
          <p:nvPr/>
        </p:nvCxnSpPr>
        <p:spPr>
          <a:xfrm flipH="1">
            <a:off x="1407000" y="1605575"/>
            <a:ext cx="2326800" cy="198900"/>
          </a:xfrm>
          <a:prstGeom prst="straightConnector1">
            <a:avLst/>
          </a:prstGeom>
          <a:noFill/>
          <a:ln cap="flat" cmpd="sng" w="9525">
            <a:solidFill>
              <a:srgbClr val="38761D"/>
            </a:solidFill>
            <a:prstDash val="solid"/>
            <a:round/>
            <a:headEnd len="med" w="med" type="none"/>
            <a:tailEnd len="med" w="med" type="triangle"/>
          </a:ln>
        </p:spPr>
      </p:cxnSp>
      <p:sp>
        <p:nvSpPr>
          <p:cNvPr id="567" name="Google Shape;567;p68"/>
          <p:cNvSpPr txBox="1"/>
          <p:nvPr/>
        </p:nvSpPr>
        <p:spPr>
          <a:xfrm>
            <a:off x="3733800" y="2333225"/>
            <a:ext cx="2703900" cy="2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Unm</a:t>
            </a:r>
            <a:r>
              <a:rPr lang="en" sz="2000">
                <a:solidFill>
                  <a:srgbClr val="38761D"/>
                </a:solidFill>
                <a:latin typeface="Economica"/>
                <a:ea typeface="Economica"/>
                <a:cs typeface="Economica"/>
                <a:sym typeface="Economica"/>
              </a:rPr>
              <a:t>ethylated cytosine</a:t>
            </a:r>
            <a:endParaRPr sz="2000">
              <a:solidFill>
                <a:srgbClr val="38761D"/>
              </a:solidFill>
              <a:latin typeface="Economica"/>
              <a:ea typeface="Economica"/>
              <a:cs typeface="Economica"/>
              <a:sym typeface="Economica"/>
            </a:endParaRPr>
          </a:p>
        </p:txBody>
      </p:sp>
      <p:cxnSp>
        <p:nvCxnSpPr>
          <p:cNvPr id="568" name="Google Shape;568;p68"/>
          <p:cNvCxnSpPr>
            <a:stCxn id="567" idx="1"/>
          </p:cNvCxnSpPr>
          <p:nvPr/>
        </p:nvCxnSpPr>
        <p:spPr>
          <a:xfrm rot="10800000">
            <a:off x="2688000" y="2328275"/>
            <a:ext cx="1045800" cy="115500"/>
          </a:xfrm>
          <a:prstGeom prst="straightConnector1">
            <a:avLst/>
          </a:prstGeom>
          <a:noFill/>
          <a:ln cap="flat" cmpd="sng" w="9525">
            <a:solidFill>
              <a:srgbClr val="38761D"/>
            </a:solidFill>
            <a:prstDash val="solid"/>
            <a:round/>
            <a:headEnd len="med" w="med" type="none"/>
            <a:tailEnd len="med" w="med" type="triangle"/>
          </a:ln>
        </p:spPr>
      </p:cxnSp>
      <p:pic>
        <p:nvPicPr>
          <p:cNvPr id="569" name="Google Shape;569;p68"/>
          <p:cNvPicPr preferRelativeResize="0"/>
          <p:nvPr/>
        </p:nvPicPr>
        <p:blipFill>
          <a:blip r:embed="rId4">
            <a:alphaModFix/>
          </a:blip>
          <a:stretch>
            <a:fillRect/>
          </a:stretch>
        </p:blipFill>
        <p:spPr>
          <a:xfrm>
            <a:off x="5904300" y="1375825"/>
            <a:ext cx="3083671" cy="312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9"/>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CpG island content throughout the genome </a:t>
            </a:r>
            <a:endParaRPr sz="3600"/>
          </a:p>
        </p:txBody>
      </p:sp>
      <p:sp>
        <p:nvSpPr>
          <p:cNvPr id="575" name="Google Shape;575;p69"/>
          <p:cNvSpPr txBox="1"/>
          <p:nvPr/>
        </p:nvSpPr>
        <p:spPr>
          <a:xfrm>
            <a:off x="0" y="4746675"/>
            <a:ext cx="5556600" cy="3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http://www.nature.com/nrg/journal/v10/n10/pdf/nrg2640.pdf</a:t>
            </a:r>
            <a:endParaRPr sz="1000"/>
          </a:p>
        </p:txBody>
      </p:sp>
      <p:pic>
        <p:nvPicPr>
          <p:cNvPr descr="Untitled 5.png" id="576" name="Google Shape;576;p69"/>
          <p:cNvPicPr preferRelativeResize="0"/>
          <p:nvPr/>
        </p:nvPicPr>
        <p:blipFill rotWithShape="1">
          <a:blip r:embed="rId3">
            <a:alphaModFix/>
          </a:blip>
          <a:srcRect b="0" l="0" r="19445" t="0"/>
          <a:stretch/>
        </p:blipFill>
        <p:spPr>
          <a:xfrm>
            <a:off x="38575" y="1537525"/>
            <a:ext cx="4127799" cy="1807325"/>
          </a:xfrm>
          <a:prstGeom prst="rect">
            <a:avLst/>
          </a:prstGeom>
          <a:noFill/>
          <a:ln>
            <a:noFill/>
          </a:ln>
        </p:spPr>
      </p:pic>
      <p:pic>
        <p:nvPicPr>
          <p:cNvPr descr="Untitled 6.png" id="577" name="Google Shape;577;p69"/>
          <p:cNvPicPr preferRelativeResize="0"/>
          <p:nvPr/>
        </p:nvPicPr>
        <p:blipFill>
          <a:blip r:embed="rId4">
            <a:alphaModFix/>
          </a:blip>
          <a:stretch>
            <a:fillRect/>
          </a:stretch>
        </p:blipFill>
        <p:spPr>
          <a:xfrm>
            <a:off x="4354151" y="1146250"/>
            <a:ext cx="4713650" cy="2654250"/>
          </a:xfrm>
          <a:prstGeom prst="rect">
            <a:avLst/>
          </a:prstGeom>
          <a:noFill/>
          <a:ln>
            <a:noFill/>
          </a:ln>
        </p:spPr>
      </p:pic>
      <p:sp>
        <p:nvSpPr>
          <p:cNvPr id="578" name="Google Shape;578;p69"/>
          <p:cNvSpPr txBox="1"/>
          <p:nvPr/>
        </p:nvSpPr>
        <p:spPr>
          <a:xfrm>
            <a:off x="4648200" y="4238225"/>
            <a:ext cx="3546000" cy="2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Chromosome 19 is the most gene dense chromosome in the human genome</a:t>
            </a:r>
            <a:endParaRPr sz="2000">
              <a:solidFill>
                <a:srgbClr val="38761D"/>
              </a:solidFill>
              <a:latin typeface="Economica"/>
              <a:ea typeface="Economica"/>
              <a:cs typeface="Economica"/>
              <a:sym typeface="Economica"/>
            </a:endParaRPr>
          </a:p>
        </p:txBody>
      </p:sp>
      <p:cxnSp>
        <p:nvCxnSpPr>
          <p:cNvPr id="579" name="Google Shape;579;p69"/>
          <p:cNvCxnSpPr/>
          <p:nvPr/>
        </p:nvCxnSpPr>
        <p:spPr>
          <a:xfrm flipH="1" rot="10800000">
            <a:off x="7848600" y="1868125"/>
            <a:ext cx="482100" cy="2147100"/>
          </a:xfrm>
          <a:prstGeom prst="straightConnector1">
            <a:avLst/>
          </a:prstGeom>
          <a:noFill/>
          <a:ln cap="flat" cmpd="sng" w="9525">
            <a:solidFill>
              <a:srgbClr val="38761D"/>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0"/>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The human reference genome continues to change.</a:t>
            </a:r>
            <a:endParaRPr sz="3600"/>
          </a:p>
        </p:txBody>
      </p:sp>
      <p:sp>
        <p:nvSpPr>
          <p:cNvPr id="585" name="Google Shape;585;p70"/>
          <p:cNvSpPr txBox="1"/>
          <p:nvPr/>
        </p:nvSpPr>
        <p:spPr>
          <a:xfrm>
            <a:off x="330125" y="1254625"/>
            <a:ext cx="8417100" cy="3000000"/>
          </a:xfrm>
          <a:prstGeom prst="rect">
            <a:avLst/>
          </a:prstGeom>
          <a:noFill/>
          <a:ln>
            <a:noFill/>
          </a:ln>
        </p:spPr>
        <p:txBody>
          <a:bodyPr anchorCtr="0" anchor="ctr" bIns="91425" lIns="91425" spcFirstLastPara="1" rIns="91425" wrap="square" tIns="91425">
            <a:noAutofit/>
          </a:bodyPr>
          <a:lstStyle/>
          <a:p>
            <a:pPr indent="-374650" lvl="0" marL="457200" rtl="0" algn="l">
              <a:lnSpc>
                <a:spcPct val="115000"/>
              </a:lnSpc>
              <a:spcBef>
                <a:spcPts val="1100"/>
              </a:spcBef>
              <a:spcAft>
                <a:spcPts val="0"/>
              </a:spcAft>
              <a:buClr>
                <a:srgbClr val="38761D"/>
              </a:buClr>
              <a:buSzPts val="2300"/>
              <a:buFont typeface="Economica"/>
              <a:buChar char="●"/>
            </a:pPr>
            <a:r>
              <a:rPr lang="en" sz="2300">
                <a:solidFill>
                  <a:srgbClr val="38761D"/>
                </a:solidFill>
                <a:highlight>
                  <a:srgbClr val="FFFFFF"/>
                </a:highlight>
                <a:latin typeface="Economica"/>
                <a:ea typeface="Economica"/>
                <a:cs typeface="Economica"/>
                <a:sym typeface="Economica"/>
              </a:rPr>
              <a:t>Ongoing efforts to fill "gaps" and properly/thoroughly represent complex structures and loci in the genome (e.g., Major Histocompatibility Complex)</a:t>
            </a:r>
            <a:endParaRPr sz="2300">
              <a:solidFill>
                <a:srgbClr val="38761D"/>
              </a:solidFill>
              <a:highlight>
                <a:srgbClr val="FFFFFF"/>
              </a:highlight>
              <a:latin typeface="Economica"/>
              <a:ea typeface="Economica"/>
              <a:cs typeface="Economica"/>
              <a:sym typeface="Economica"/>
            </a:endParaRPr>
          </a:p>
          <a:p>
            <a:pPr indent="-374650" lvl="0" marL="457200" rtl="0" algn="l">
              <a:lnSpc>
                <a:spcPct val="115000"/>
              </a:lnSpc>
              <a:spcBef>
                <a:spcPts val="0"/>
              </a:spcBef>
              <a:spcAft>
                <a:spcPts val="0"/>
              </a:spcAft>
              <a:buClr>
                <a:srgbClr val="38761D"/>
              </a:buClr>
              <a:buSzPts val="2300"/>
              <a:buFont typeface="Economica"/>
              <a:buChar char="●"/>
            </a:pPr>
            <a:r>
              <a:rPr lang="en" sz="2300">
                <a:solidFill>
                  <a:srgbClr val="38761D"/>
                </a:solidFill>
                <a:highlight>
                  <a:srgbClr val="FFFFFF"/>
                </a:highlight>
                <a:latin typeface="Economica"/>
                <a:ea typeface="Economica"/>
                <a:cs typeface="Economica"/>
                <a:sym typeface="Economica"/>
              </a:rPr>
              <a:t>Each improvement leads to a new genome "build". Currently on build 38.</a:t>
            </a:r>
            <a:endParaRPr sz="2300">
              <a:solidFill>
                <a:srgbClr val="38761D"/>
              </a:solidFill>
              <a:highlight>
                <a:srgbClr val="FFFFFF"/>
              </a:highlight>
              <a:latin typeface="Economica"/>
              <a:ea typeface="Economica"/>
              <a:cs typeface="Economica"/>
              <a:sym typeface="Economica"/>
            </a:endParaRPr>
          </a:p>
          <a:p>
            <a:pPr indent="-374650" lvl="0" marL="457200" rtl="0" algn="l">
              <a:lnSpc>
                <a:spcPct val="115000"/>
              </a:lnSpc>
              <a:spcBef>
                <a:spcPts val="0"/>
              </a:spcBef>
              <a:spcAft>
                <a:spcPts val="0"/>
              </a:spcAft>
              <a:buClr>
                <a:srgbClr val="38761D"/>
              </a:buClr>
              <a:buSzPts val="2300"/>
              <a:buFont typeface="Economica"/>
              <a:buChar char="●"/>
            </a:pPr>
            <a:r>
              <a:rPr lang="en" sz="2300">
                <a:solidFill>
                  <a:srgbClr val="38761D"/>
                </a:solidFill>
                <a:highlight>
                  <a:srgbClr val="FFFFFF"/>
                </a:highlight>
                <a:latin typeface="Economica"/>
                <a:ea typeface="Economica"/>
                <a:cs typeface="Economica"/>
                <a:sym typeface="Economica"/>
              </a:rPr>
              <a:t>Experimental and computational methods provide new genome annotations</a:t>
            </a:r>
            <a:endParaRPr sz="2300">
              <a:solidFill>
                <a:srgbClr val="38761D"/>
              </a:solidFill>
              <a:highlight>
                <a:srgbClr val="FFFFFF"/>
              </a:highlight>
              <a:latin typeface="Economica"/>
              <a:ea typeface="Economica"/>
              <a:cs typeface="Economica"/>
              <a:sym typeface="Economica"/>
            </a:endParaRPr>
          </a:p>
          <a:p>
            <a:pPr indent="-374650" lvl="1" marL="914400" rtl="0" algn="l">
              <a:lnSpc>
                <a:spcPct val="115000"/>
              </a:lnSpc>
              <a:spcBef>
                <a:spcPts val="0"/>
              </a:spcBef>
              <a:spcAft>
                <a:spcPts val="0"/>
              </a:spcAft>
              <a:buClr>
                <a:srgbClr val="38761D"/>
              </a:buClr>
              <a:buSzPts val="2300"/>
              <a:buFont typeface="Economica"/>
              <a:buChar char="○"/>
            </a:pPr>
            <a:r>
              <a:rPr lang="en" sz="2300">
                <a:solidFill>
                  <a:srgbClr val="38761D"/>
                </a:solidFill>
                <a:highlight>
                  <a:srgbClr val="FFFFFF"/>
                </a:highlight>
                <a:latin typeface="Economica"/>
                <a:ea typeface="Economica"/>
                <a:cs typeface="Economica"/>
                <a:sym typeface="Economica"/>
              </a:rPr>
              <a:t>New gene models, transcription factor binding sites, and loci where human individuals differ (i.e., polymorphisms)</a:t>
            </a:r>
            <a:endParaRPr sz="2300">
              <a:solidFill>
                <a:srgbClr val="38761D"/>
              </a:solidFill>
              <a:highlight>
                <a:srgbClr val="FFFFFF"/>
              </a:highlight>
              <a:latin typeface="Economica"/>
              <a:ea typeface="Economica"/>
              <a:cs typeface="Economica"/>
              <a:sym typeface="Economica"/>
            </a:endParaRPr>
          </a:p>
          <a:p>
            <a:pPr indent="-374650" lvl="0" marL="457200" rtl="0" algn="l">
              <a:lnSpc>
                <a:spcPct val="115000"/>
              </a:lnSpc>
              <a:spcBef>
                <a:spcPts val="0"/>
              </a:spcBef>
              <a:spcAft>
                <a:spcPts val="0"/>
              </a:spcAft>
              <a:buClr>
                <a:srgbClr val="38761D"/>
              </a:buClr>
              <a:buSzPts val="2300"/>
              <a:buFont typeface="Economica"/>
              <a:buChar char="●"/>
            </a:pPr>
            <a:r>
              <a:rPr lang="en" sz="2300">
                <a:solidFill>
                  <a:srgbClr val="38761D"/>
                </a:solidFill>
                <a:highlight>
                  <a:srgbClr val="FFFFFF"/>
                </a:highlight>
                <a:latin typeface="Economica"/>
                <a:ea typeface="Economica"/>
                <a:cs typeface="Economica"/>
                <a:sym typeface="Economica"/>
              </a:rPr>
              <a:t>Therefore, the human reference genome is by no means "complete"!</a:t>
            </a:r>
            <a:endParaRPr sz="2300">
              <a:solidFill>
                <a:srgbClr val="38761D"/>
              </a:solidFill>
              <a:highlight>
                <a:srgbClr val="FFFFFF"/>
              </a:highlight>
              <a:latin typeface="Economica"/>
              <a:ea typeface="Economica"/>
              <a:cs typeface="Economica"/>
              <a:sym typeface="Economica"/>
            </a:endParaRPr>
          </a:p>
          <a:p>
            <a:pPr indent="-374650" lvl="0" marL="457200" rtl="0" algn="l">
              <a:lnSpc>
                <a:spcPct val="115000"/>
              </a:lnSpc>
              <a:spcBef>
                <a:spcPts val="0"/>
              </a:spcBef>
              <a:spcAft>
                <a:spcPts val="0"/>
              </a:spcAft>
              <a:buClr>
                <a:srgbClr val="38761D"/>
              </a:buClr>
              <a:buSzPts val="2300"/>
              <a:buFont typeface="Economica"/>
              <a:buChar char="●"/>
            </a:pPr>
            <a:r>
              <a:rPr lang="en" sz="2300">
                <a:solidFill>
                  <a:srgbClr val="38761D"/>
                </a:solidFill>
                <a:highlight>
                  <a:srgbClr val="FFFFFF"/>
                </a:highlight>
                <a:latin typeface="Economica"/>
                <a:ea typeface="Economica"/>
                <a:cs typeface="Economica"/>
                <a:sym typeface="Economica"/>
              </a:rPr>
              <a:t>How does the same genome yield such phenotypic diversity across tissue types?</a:t>
            </a:r>
            <a:endParaRPr sz="2300">
              <a:solidFill>
                <a:srgbClr val="38761D"/>
              </a:solidFill>
              <a:highlight>
                <a:srgbClr val="FFFFFF"/>
              </a:highlight>
              <a:latin typeface="Economica"/>
              <a:ea typeface="Economica"/>
              <a:cs typeface="Economica"/>
              <a:sym typeface="Economica"/>
            </a:endParaRPr>
          </a:p>
          <a:p>
            <a:pPr indent="-374650" lvl="0" marL="457200" rtl="0" algn="l">
              <a:lnSpc>
                <a:spcPct val="115000"/>
              </a:lnSpc>
              <a:spcBef>
                <a:spcPts val="0"/>
              </a:spcBef>
              <a:spcAft>
                <a:spcPts val="0"/>
              </a:spcAft>
              <a:buClr>
                <a:srgbClr val="38761D"/>
              </a:buClr>
              <a:buSzPts val="2300"/>
              <a:buFont typeface="Economica"/>
              <a:buChar char="●"/>
            </a:pPr>
            <a:r>
              <a:rPr lang="en" sz="2300">
                <a:solidFill>
                  <a:srgbClr val="38761D"/>
                </a:solidFill>
                <a:highlight>
                  <a:srgbClr val="FFFFFF"/>
                </a:highlight>
                <a:latin typeface="Economica"/>
                <a:ea typeface="Economica"/>
                <a:cs typeface="Economica"/>
                <a:sym typeface="Economica"/>
              </a:rPr>
              <a:t>How does the genome evolve within an individual (tissues) and among a population?</a:t>
            </a:r>
            <a:endParaRPr sz="2300">
              <a:solidFill>
                <a:srgbClr val="38761D"/>
              </a:solidFill>
              <a:highlight>
                <a:srgbClr val="FFFFFF"/>
              </a:highlight>
              <a:latin typeface="Economica"/>
              <a:ea typeface="Economica"/>
              <a:cs typeface="Economica"/>
              <a:sym typeface="Economic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6"/>
          <p:cNvSpPr txBox="1"/>
          <p:nvPr>
            <p:ph type="title"/>
          </p:nvPr>
        </p:nvSpPr>
        <p:spPr>
          <a:xfrm>
            <a:off x="311700" y="87325"/>
            <a:ext cx="86754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1978 - Alta meeting - use "markers" to map disease genes</a:t>
            </a:r>
            <a:endParaRPr sz="3600"/>
          </a:p>
        </p:txBody>
      </p:sp>
      <p:pic>
        <p:nvPicPr>
          <p:cNvPr id="168" name="Google Shape;168;p36"/>
          <p:cNvPicPr preferRelativeResize="0"/>
          <p:nvPr/>
        </p:nvPicPr>
        <p:blipFill rotWithShape="1">
          <a:blip r:embed="rId3">
            <a:alphaModFix/>
          </a:blip>
          <a:srcRect b="0" l="39474" r="5676" t="0"/>
          <a:stretch/>
        </p:blipFill>
        <p:spPr>
          <a:xfrm>
            <a:off x="1964850" y="998400"/>
            <a:ext cx="2291875" cy="2350375"/>
          </a:xfrm>
          <a:prstGeom prst="rect">
            <a:avLst/>
          </a:prstGeom>
          <a:noFill/>
          <a:ln>
            <a:noFill/>
          </a:ln>
        </p:spPr>
      </p:pic>
      <p:pic>
        <p:nvPicPr>
          <p:cNvPr id="169" name="Google Shape;169;p36"/>
          <p:cNvPicPr preferRelativeResize="0"/>
          <p:nvPr/>
        </p:nvPicPr>
        <p:blipFill>
          <a:blip r:embed="rId4">
            <a:alphaModFix/>
          </a:blip>
          <a:stretch>
            <a:fillRect/>
          </a:stretch>
        </p:blipFill>
        <p:spPr>
          <a:xfrm>
            <a:off x="83100" y="1519422"/>
            <a:ext cx="1430750" cy="875950"/>
          </a:xfrm>
          <a:prstGeom prst="rect">
            <a:avLst/>
          </a:prstGeom>
          <a:noFill/>
          <a:ln>
            <a:noFill/>
          </a:ln>
        </p:spPr>
      </p:pic>
      <p:sp>
        <p:nvSpPr>
          <p:cNvPr id="170" name="Google Shape;170;p36"/>
          <p:cNvSpPr txBox="1"/>
          <p:nvPr/>
        </p:nvSpPr>
        <p:spPr>
          <a:xfrm>
            <a:off x="2396188" y="3404525"/>
            <a:ext cx="1581600" cy="56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Mark Skolnick (U. of Utah)</a:t>
            </a:r>
            <a:endParaRPr sz="2000">
              <a:solidFill>
                <a:srgbClr val="38761D"/>
              </a:solidFill>
              <a:latin typeface="Economica"/>
              <a:ea typeface="Economica"/>
              <a:cs typeface="Economica"/>
              <a:sym typeface="Economica"/>
            </a:endParaRPr>
          </a:p>
        </p:txBody>
      </p:sp>
      <p:pic>
        <p:nvPicPr>
          <p:cNvPr id="171" name="Google Shape;171;p36"/>
          <p:cNvPicPr preferRelativeResize="0"/>
          <p:nvPr/>
        </p:nvPicPr>
        <p:blipFill rotWithShape="1">
          <a:blip r:embed="rId5">
            <a:alphaModFix/>
          </a:blip>
          <a:srcRect b="24408" l="0" r="0" t="0"/>
          <a:stretch/>
        </p:blipFill>
        <p:spPr>
          <a:xfrm>
            <a:off x="4482425" y="1549231"/>
            <a:ext cx="2380600" cy="1799544"/>
          </a:xfrm>
          <a:prstGeom prst="rect">
            <a:avLst/>
          </a:prstGeom>
          <a:noFill/>
          <a:ln>
            <a:noFill/>
          </a:ln>
        </p:spPr>
      </p:pic>
      <p:sp>
        <p:nvSpPr>
          <p:cNvPr id="172" name="Google Shape;172;p36"/>
          <p:cNvSpPr txBox="1"/>
          <p:nvPr/>
        </p:nvSpPr>
        <p:spPr>
          <a:xfrm>
            <a:off x="4571024" y="3404525"/>
            <a:ext cx="2292000" cy="56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Kerry</a:t>
            </a:r>
            <a:r>
              <a:rPr lang="en" sz="2000">
                <a:solidFill>
                  <a:srgbClr val="38761D"/>
                </a:solidFill>
                <a:latin typeface="Economica"/>
                <a:ea typeface="Economica"/>
                <a:cs typeface="Economica"/>
                <a:sym typeface="Economica"/>
              </a:rPr>
              <a:t> Kravitz</a:t>
            </a:r>
            <a:endParaRPr sz="2000">
              <a:solidFill>
                <a:srgbClr val="38761D"/>
              </a:solidFill>
              <a:latin typeface="Economica"/>
              <a:ea typeface="Economica"/>
              <a:cs typeface="Economica"/>
              <a:sym typeface="Economica"/>
            </a:endParaRPr>
          </a:p>
          <a:p>
            <a:pPr indent="0" lvl="0" marL="0" rtl="0" algn="l">
              <a:spcBef>
                <a:spcPts val="0"/>
              </a:spcBef>
              <a:spcAft>
                <a:spcPts val="0"/>
              </a:spcAft>
              <a:buNone/>
            </a:pPr>
            <a:r>
              <a:rPr lang="en" sz="2000">
                <a:solidFill>
                  <a:srgbClr val="38761D"/>
                </a:solidFill>
                <a:latin typeface="Economica"/>
                <a:ea typeface="Economica"/>
                <a:cs typeface="Economica"/>
                <a:sym typeface="Economica"/>
              </a:rPr>
              <a:t>(grad student w Skolnick)</a:t>
            </a:r>
            <a:endParaRPr sz="2000">
              <a:solidFill>
                <a:srgbClr val="38761D"/>
              </a:solidFill>
              <a:latin typeface="Economica"/>
              <a:ea typeface="Economica"/>
              <a:cs typeface="Economica"/>
              <a:sym typeface="Economica"/>
            </a:endParaRPr>
          </a:p>
        </p:txBody>
      </p:sp>
      <p:pic>
        <p:nvPicPr>
          <p:cNvPr id="173" name="Google Shape;173;p36"/>
          <p:cNvPicPr preferRelativeResize="0"/>
          <p:nvPr/>
        </p:nvPicPr>
        <p:blipFill>
          <a:blip r:embed="rId6">
            <a:alphaModFix/>
          </a:blip>
          <a:stretch>
            <a:fillRect/>
          </a:stretch>
        </p:blipFill>
        <p:spPr>
          <a:xfrm>
            <a:off x="7088725" y="999513"/>
            <a:ext cx="1677250" cy="2348150"/>
          </a:xfrm>
          <a:prstGeom prst="rect">
            <a:avLst/>
          </a:prstGeom>
          <a:noFill/>
          <a:ln>
            <a:noFill/>
          </a:ln>
        </p:spPr>
      </p:pic>
      <p:sp>
        <p:nvSpPr>
          <p:cNvPr id="174" name="Google Shape;174;p36"/>
          <p:cNvSpPr txBox="1"/>
          <p:nvPr/>
        </p:nvSpPr>
        <p:spPr>
          <a:xfrm>
            <a:off x="7133563" y="3272575"/>
            <a:ext cx="1581600" cy="56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38761D"/>
                </a:solidFill>
                <a:latin typeface="Economica"/>
                <a:ea typeface="Economica"/>
                <a:cs typeface="Economica"/>
                <a:sym typeface="Economica"/>
              </a:rPr>
              <a:t>David Botstein</a:t>
            </a:r>
            <a:endParaRPr sz="2000">
              <a:solidFill>
                <a:srgbClr val="38761D"/>
              </a:solidFill>
              <a:latin typeface="Economica"/>
              <a:ea typeface="Economica"/>
              <a:cs typeface="Economica"/>
              <a:sym typeface="Economica"/>
            </a:endParaRPr>
          </a:p>
        </p:txBody>
      </p:sp>
      <p:sp>
        <p:nvSpPr>
          <p:cNvPr id="175" name="Google Shape;175;p36"/>
          <p:cNvSpPr txBox="1"/>
          <p:nvPr>
            <p:ph type="title"/>
          </p:nvPr>
        </p:nvSpPr>
        <p:spPr>
          <a:xfrm>
            <a:off x="311700" y="4125925"/>
            <a:ext cx="86754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The early concept of "linkage mapping"</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7"/>
          <p:cNvSpPr txBox="1"/>
          <p:nvPr>
            <p:ph type="title"/>
          </p:nvPr>
        </p:nvSpPr>
        <p:spPr>
          <a:xfrm>
            <a:off x="311700" y="87325"/>
            <a:ext cx="86754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1980 - Idea: use RFLPs to build a human linkage map </a:t>
            </a:r>
            <a:endParaRPr sz="3600"/>
          </a:p>
        </p:txBody>
      </p:sp>
      <p:pic>
        <p:nvPicPr>
          <p:cNvPr id="181" name="Google Shape;181;p37"/>
          <p:cNvPicPr preferRelativeResize="0"/>
          <p:nvPr/>
        </p:nvPicPr>
        <p:blipFill>
          <a:blip r:embed="rId3">
            <a:alphaModFix/>
          </a:blip>
          <a:stretch>
            <a:fillRect/>
          </a:stretch>
        </p:blipFill>
        <p:spPr>
          <a:xfrm>
            <a:off x="228600" y="1375825"/>
            <a:ext cx="4211623" cy="3352800"/>
          </a:xfrm>
          <a:prstGeom prst="rect">
            <a:avLst/>
          </a:prstGeom>
          <a:noFill/>
          <a:ln>
            <a:noFill/>
          </a:ln>
        </p:spPr>
      </p:pic>
      <p:pic>
        <p:nvPicPr>
          <p:cNvPr id="182" name="Google Shape;182;p37"/>
          <p:cNvPicPr preferRelativeResize="0"/>
          <p:nvPr/>
        </p:nvPicPr>
        <p:blipFill>
          <a:blip r:embed="rId4">
            <a:alphaModFix/>
          </a:blip>
          <a:stretch>
            <a:fillRect/>
          </a:stretch>
        </p:blipFill>
        <p:spPr>
          <a:xfrm>
            <a:off x="4894175" y="1232275"/>
            <a:ext cx="3241625" cy="3209226"/>
          </a:xfrm>
          <a:prstGeom prst="rect">
            <a:avLst/>
          </a:prstGeom>
          <a:noFill/>
          <a:ln>
            <a:noFill/>
          </a:ln>
        </p:spPr>
      </p:pic>
      <p:sp>
        <p:nvSpPr>
          <p:cNvPr id="183" name="Google Shape;183;p37"/>
          <p:cNvSpPr txBox="1"/>
          <p:nvPr/>
        </p:nvSpPr>
        <p:spPr>
          <a:xfrm>
            <a:off x="4881250" y="4492525"/>
            <a:ext cx="3000000" cy="4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rgbClr val="222222"/>
                </a:solidFill>
                <a:latin typeface="Economica"/>
                <a:ea typeface="Economica"/>
                <a:cs typeface="Economica"/>
                <a:sym typeface="Economica"/>
              </a:rPr>
              <a:t>Ray Gesteland, PhD and Ray White, PhD, Eccles Institute of Human Genetics Building Construction (1989)</a:t>
            </a:r>
            <a:endParaRPr>
              <a:latin typeface="Economica"/>
              <a:ea typeface="Economica"/>
              <a:cs typeface="Economica"/>
              <a:sym typeface="Economic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8"/>
          <p:cNvPicPr preferRelativeResize="0"/>
          <p:nvPr/>
        </p:nvPicPr>
        <p:blipFill>
          <a:blip r:embed="rId3">
            <a:alphaModFix/>
          </a:blip>
          <a:stretch>
            <a:fillRect/>
          </a:stretch>
        </p:blipFill>
        <p:spPr>
          <a:xfrm>
            <a:off x="0" y="503500"/>
            <a:ext cx="9144001" cy="4136572"/>
          </a:xfrm>
          <a:prstGeom prst="rect">
            <a:avLst/>
          </a:prstGeom>
          <a:noFill/>
          <a:ln>
            <a:noFill/>
          </a:ln>
        </p:spPr>
      </p:pic>
      <p:sp>
        <p:nvSpPr>
          <p:cNvPr id="189" name="Google Shape;189;p38"/>
          <p:cNvSpPr txBox="1"/>
          <p:nvPr/>
        </p:nvSpPr>
        <p:spPr>
          <a:xfrm flipH="1">
            <a:off x="0" y="4878900"/>
            <a:ext cx="4954200" cy="13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http://labiotech.eu/history-of-biotech-25-years-of-the-human-genome-project/</a:t>
            </a:r>
            <a:endParaRPr sz="1000"/>
          </a:p>
        </p:txBody>
      </p:sp>
      <p:grpSp>
        <p:nvGrpSpPr>
          <p:cNvPr id="190" name="Google Shape;190;p38"/>
          <p:cNvGrpSpPr/>
          <p:nvPr/>
        </p:nvGrpSpPr>
        <p:grpSpPr>
          <a:xfrm>
            <a:off x="4212950" y="-81375"/>
            <a:ext cx="3041700" cy="751800"/>
            <a:chOff x="4212950" y="-81375"/>
            <a:chExt cx="3041700" cy="751800"/>
          </a:xfrm>
        </p:grpSpPr>
        <p:cxnSp>
          <p:nvCxnSpPr>
            <p:cNvPr id="191" name="Google Shape;191;p38"/>
            <p:cNvCxnSpPr/>
            <p:nvPr/>
          </p:nvCxnSpPr>
          <p:spPr>
            <a:xfrm>
              <a:off x="5614250" y="269925"/>
              <a:ext cx="0" cy="400500"/>
            </a:xfrm>
            <a:prstGeom prst="straightConnector1">
              <a:avLst/>
            </a:prstGeom>
            <a:noFill/>
            <a:ln cap="flat" cmpd="sng" w="9525">
              <a:solidFill>
                <a:srgbClr val="38761D"/>
              </a:solidFill>
              <a:prstDash val="solid"/>
              <a:round/>
              <a:headEnd len="med" w="med" type="none"/>
              <a:tailEnd len="med" w="med" type="triangle"/>
            </a:ln>
          </p:spPr>
        </p:cxnSp>
        <p:sp>
          <p:nvSpPr>
            <p:cNvPr id="192" name="Google Shape;192;p38"/>
            <p:cNvSpPr txBox="1"/>
            <p:nvPr/>
          </p:nvSpPr>
          <p:spPr>
            <a:xfrm>
              <a:off x="4212950" y="-81375"/>
              <a:ext cx="3041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latin typeface="Economica"/>
                  <a:ea typeface="Economica"/>
                  <a:cs typeface="Economica"/>
                  <a:sym typeface="Economica"/>
                </a:rPr>
                <a:t>1983 - </a:t>
              </a:r>
              <a:r>
                <a:rPr lang="en">
                  <a:solidFill>
                    <a:srgbClr val="38761D"/>
                  </a:solidFill>
                  <a:latin typeface="Economica"/>
                  <a:ea typeface="Economica"/>
                  <a:cs typeface="Economica"/>
                  <a:sym typeface="Economica"/>
                </a:rPr>
                <a:t>Wexler and Gusella map Huntingtin using markers </a:t>
              </a:r>
              <a:endParaRPr>
                <a:solidFill>
                  <a:srgbClr val="38761D"/>
                </a:solidFill>
                <a:latin typeface="Economica"/>
                <a:ea typeface="Economica"/>
                <a:cs typeface="Economica"/>
                <a:sym typeface="Economic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9"/>
          <p:cNvPicPr preferRelativeResize="0"/>
          <p:nvPr/>
        </p:nvPicPr>
        <p:blipFill>
          <a:blip r:embed="rId3">
            <a:alphaModFix/>
          </a:blip>
          <a:stretch>
            <a:fillRect/>
          </a:stretch>
        </p:blipFill>
        <p:spPr>
          <a:xfrm>
            <a:off x="0" y="503500"/>
            <a:ext cx="9144001" cy="4136572"/>
          </a:xfrm>
          <a:prstGeom prst="rect">
            <a:avLst/>
          </a:prstGeom>
          <a:noFill/>
          <a:ln>
            <a:noFill/>
          </a:ln>
        </p:spPr>
      </p:pic>
      <p:sp>
        <p:nvSpPr>
          <p:cNvPr id="198" name="Google Shape;198;p39"/>
          <p:cNvSpPr txBox="1"/>
          <p:nvPr/>
        </p:nvSpPr>
        <p:spPr>
          <a:xfrm flipH="1">
            <a:off x="0" y="4878900"/>
            <a:ext cx="4954200" cy="13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http://labiotech.eu/history-of-biotech-25-years-of-the-human-genome-project/</a:t>
            </a:r>
            <a:endParaRPr sz="1000"/>
          </a:p>
        </p:txBody>
      </p:sp>
      <p:grpSp>
        <p:nvGrpSpPr>
          <p:cNvPr id="199" name="Google Shape;199;p39"/>
          <p:cNvGrpSpPr/>
          <p:nvPr/>
        </p:nvGrpSpPr>
        <p:grpSpPr>
          <a:xfrm>
            <a:off x="4974950" y="-81375"/>
            <a:ext cx="3041700" cy="751800"/>
            <a:chOff x="4974950" y="-81375"/>
            <a:chExt cx="3041700" cy="751800"/>
          </a:xfrm>
        </p:grpSpPr>
        <p:cxnSp>
          <p:nvCxnSpPr>
            <p:cNvPr id="200" name="Google Shape;200;p39"/>
            <p:cNvCxnSpPr/>
            <p:nvPr/>
          </p:nvCxnSpPr>
          <p:spPr>
            <a:xfrm>
              <a:off x="6376250" y="269925"/>
              <a:ext cx="0" cy="400500"/>
            </a:xfrm>
            <a:prstGeom prst="straightConnector1">
              <a:avLst/>
            </a:prstGeom>
            <a:noFill/>
            <a:ln cap="flat" cmpd="sng" w="9525">
              <a:solidFill>
                <a:srgbClr val="38761D"/>
              </a:solidFill>
              <a:prstDash val="solid"/>
              <a:round/>
              <a:headEnd len="med" w="med" type="none"/>
              <a:tailEnd len="med" w="med" type="triangle"/>
            </a:ln>
          </p:spPr>
        </p:cxnSp>
        <p:sp>
          <p:nvSpPr>
            <p:cNvPr id="201" name="Google Shape;201;p39"/>
            <p:cNvSpPr txBox="1"/>
            <p:nvPr/>
          </p:nvSpPr>
          <p:spPr>
            <a:xfrm>
              <a:off x="4974950" y="-81375"/>
              <a:ext cx="3041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latin typeface="Economica"/>
                  <a:ea typeface="Economica"/>
                  <a:cs typeface="Economica"/>
                  <a:sym typeface="Economica"/>
                </a:rPr>
                <a:t>1985 - PCR invented by Kary Mullis</a:t>
              </a:r>
              <a:endParaRPr>
                <a:solidFill>
                  <a:srgbClr val="38761D"/>
                </a:solidFill>
                <a:latin typeface="Economica"/>
                <a:ea typeface="Economica"/>
                <a:cs typeface="Economica"/>
                <a:sym typeface="Economic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many genomes exist in a human cell?</a:t>
            </a:r>
            <a:endParaRPr/>
          </a:p>
        </p:txBody>
      </p:sp>
      <p:sp>
        <p:nvSpPr>
          <p:cNvPr id="207" name="Google Shape;207;p40"/>
          <p:cNvSpPr txBox="1"/>
          <p:nvPr/>
        </p:nvSpPr>
        <p:spPr>
          <a:xfrm>
            <a:off x="184550" y="1197000"/>
            <a:ext cx="56295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38761D"/>
                </a:solidFill>
                <a:latin typeface="Economica"/>
                <a:ea typeface="Economica"/>
                <a:cs typeface="Economica"/>
                <a:sym typeface="Economica"/>
              </a:rPr>
              <a:t>One nuclear genome</a:t>
            </a:r>
            <a:r>
              <a:rPr lang="en" sz="2800">
                <a:solidFill>
                  <a:srgbClr val="38761D"/>
                </a:solidFill>
                <a:latin typeface="Economica"/>
                <a:ea typeface="Economica"/>
                <a:cs typeface="Economica"/>
                <a:sym typeface="Economica"/>
              </a:rPr>
              <a:t> - *most of the time</a:t>
            </a:r>
            <a:endParaRPr sz="2800">
              <a:solidFill>
                <a:srgbClr val="38761D"/>
              </a:solidFill>
              <a:latin typeface="Economica"/>
              <a:ea typeface="Economica"/>
              <a:cs typeface="Economica"/>
              <a:sym typeface="Economica"/>
            </a:endParaRPr>
          </a:p>
          <a:p>
            <a:pPr indent="-355600" lvl="0" marL="457200" rtl="0" algn="l">
              <a:spcBef>
                <a:spcPts val="0"/>
              </a:spcBef>
              <a:spcAft>
                <a:spcPts val="0"/>
              </a:spcAft>
              <a:buClr>
                <a:srgbClr val="38761D"/>
              </a:buClr>
              <a:buSzPts val="2000"/>
              <a:buFont typeface="Economica"/>
              <a:buChar char="-"/>
            </a:pPr>
            <a:r>
              <a:rPr lang="en" sz="2000">
                <a:solidFill>
                  <a:srgbClr val="38761D"/>
                </a:solidFill>
                <a:latin typeface="Economica"/>
                <a:ea typeface="Economica"/>
                <a:cs typeface="Economica"/>
                <a:sym typeface="Economica"/>
              </a:rPr>
              <a:t>*Red blood cells lack chromosomes</a:t>
            </a:r>
            <a:endParaRPr sz="2000">
              <a:solidFill>
                <a:srgbClr val="38761D"/>
              </a:solidFill>
              <a:latin typeface="Economica"/>
              <a:ea typeface="Economica"/>
              <a:cs typeface="Economica"/>
              <a:sym typeface="Economica"/>
            </a:endParaRPr>
          </a:p>
          <a:p>
            <a:pPr indent="-355600" lvl="0" marL="457200" rtl="0" algn="l">
              <a:spcBef>
                <a:spcPts val="0"/>
              </a:spcBef>
              <a:spcAft>
                <a:spcPts val="0"/>
              </a:spcAft>
              <a:buClr>
                <a:srgbClr val="38761D"/>
              </a:buClr>
              <a:buSzPts val="2000"/>
              <a:buFont typeface="Economica"/>
              <a:buChar char="-"/>
            </a:pPr>
            <a:r>
              <a:rPr lang="en" sz="2000">
                <a:solidFill>
                  <a:srgbClr val="38761D"/>
                </a:solidFill>
                <a:latin typeface="Economica"/>
                <a:ea typeface="Economica"/>
                <a:cs typeface="Economica"/>
                <a:sym typeface="Economica"/>
              </a:rPr>
              <a:t>*Many liver cells are polyploid (more than two haploid genomes</a:t>
            </a:r>
            <a:endParaRPr sz="2000">
              <a:solidFill>
                <a:srgbClr val="38761D"/>
              </a:solidFill>
              <a:latin typeface="Economica"/>
              <a:ea typeface="Economica"/>
              <a:cs typeface="Economica"/>
              <a:sym typeface="Economica"/>
            </a:endParaRPr>
          </a:p>
        </p:txBody>
      </p:sp>
      <p:pic>
        <p:nvPicPr>
          <p:cNvPr id="208" name="Google Shape;208;p40"/>
          <p:cNvPicPr preferRelativeResize="0"/>
          <p:nvPr/>
        </p:nvPicPr>
        <p:blipFill>
          <a:blip r:embed="rId3">
            <a:alphaModFix/>
          </a:blip>
          <a:stretch>
            <a:fillRect/>
          </a:stretch>
        </p:blipFill>
        <p:spPr>
          <a:xfrm>
            <a:off x="5562600" y="918625"/>
            <a:ext cx="3238450" cy="3419801"/>
          </a:xfrm>
          <a:prstGeom prst="rect">
            <a:avLst/>
          </a:prstGeom>
          <a:noFill/>
          <a:ln>
            <a:noFill/>
          </a:ln>
        </p:spPr>
      </p:pic>
      <p:sp>
        <p:nvSpPr>
          <p:cNvPr id="209" name="Google Shape;209;p40"/>
          <p:cNvSpPr txBox="1"/>
          <p:nvPr/>
        </p:nvSpPr>
        <p:spPr>
          <a:xfrm>
            <a:off x="5814125" y="4321200"/>
            <a:ext cx="3095700" cy="4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https://www.khanacademy.org/science/biology/structure-of-a-cell/prokaryotic-and-eukaryotic-cells/a/intro-to-eukaryotic-cells</a:t>
            </a:r>
            <a:endParaRPr sz="800"/>
          </a:p>
        </p:txBody>
      </p:sp>
      <p:grpSp>
        <p:nvGrpSpPr>
          <p:cNvPr id="210" name="Google Shape;210;p40"/>
          <p:cNvGrpSpPr/>
          <p:nvPr/>
        </p:nvGrpSpPr>
        <p:grpSpPr>
          <a:xfrm>
            <a:off x="184550" y="2568600"/>
            <a:ext cx="5263200" cy="2202900"/>
            <a:chOff x="184550" y="2568600"/>
            <a:chExt cx="5263200" cy="2202900"/>
          </a:xfrm>
        </p:grpSpPr>
        <p:sp>
          <p:nvSpPr>
            <p:cNvPr id="211" name="Google Shape;211;p40"/>
            <p:cNvSpPr txBox="1"/>
            <p:nvPr/>
          </p:nvSpPr>
          <p:spPr>
            <a:xfrm>
              <a:off x="184550" y="2568600"/>
              <a:ext cx="52632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38761D"/>
                  </a:solidFill>
                  <a:latin typeface="Economica"/>
                  <a:ea typeface="Economica"/>
                  <a:cs typeface="Economica"/>
                  <a:sym typeface="Economica"/>
                </a:rPr>
                <a:t>Also many, </a:t>
              </a:r>
              <a:r>
                <a:rPr b="1" lang="en" sz="2800">
                  <a:solidFill>
                    <a:srgbClr val="38761D"/>
                  </a:solidFill>
                  <a:latin typeface="Economica"/>
                  <a:ea typeface="Economica"/>
                  <a:cs typeface="Economica"/>
                  <a:sym typeface="Economica"/>
                </a:rPr>
                <a:t>many mitochondrial genomes</a:t>
              </a:r>
              <a:r>
                <a:rPr lang="en" sz="2800">
                  <a:solidFill>
                    <a:srgbClr val="38761D"/>
                  </a:solidFill>
                  <a:latin typeface="Economica"/>
                  <a:ea typeface="Economica"/>
                  <a:cs typeface="Economica"/>
                  <a:sym typeface="Economica"/>
                </a:rPr>
                <a:t> </a:t>
              </a:r>
              <a:endParaRPr sz="2800">
                <a:solidFill>
                  <a:srgbClr val="38761D"/>
                </a:solidFill>
                <a:latin typeface="Economica"/>
                <a:ea typeface="Economica"/>
                <a:cs typeface="Economica"/>
                <a:sym typeface="Economica"/>
              </a:endParaRPr>
            </a:p>
            <a:p>
              <a:pPr indent="-406400" lvl="0" marL="457200" rtl="0" algn="l">
                <a:spcBef>
                  <a:spcPts val="0"/>
                </a:spcBef>
                <a:spcAft>
                  <a:spcPts val="0"/>
                </a:spcAft>
                <a:buClr>
                  <a:srgbClr val="38761D"/>
                </a:buClr>
                <a:buSzPts val="2800"/>
                <a:buFont typeface="Economica"/>
                <a:buChar char="-"/>
              </a:pPr>
              <a:r>
                <a:rPr lang="en" sz="2800">
                  <a:solidFill>
                    <a:srgbClr val="38761D"/>
                  </a:solidFill>
                  <a:latin typeface="Economica"/>
                  <a:ea typeface="Economica"/>
                  <a:cs typeface="Economica"/>
                  <a:sym typeface="Economica"/>
                </a:rPr>
                <a:t>Liver cells have 1000-2000 mito.</a:t>
              </a:r>
              <a:endParaRPr sz="2800">
                <a:solidFill>
                  <a:srgbClr val="38761D"/>
                </a:solidFill>
                <a:latin typeface="Economica"/>
                <a:ea typeface="Economica"/>
                <a:cs typeface="Economica"/>
                <a:sym typeface="Economica"/>
              </a:endParaRPr>
            </a:p>
            <a:p>
              <a:pPr indent="0" lvl="0" marL="0" rtl="0" algn="l">
                <a:spcBef>
                  <a:spcPts val="0"/>
                </a:spcBef>
                <a:spcAft>
                  <a:spcPts val="0"/>
                </a:spcAft>
                <a:buNone/>
              </a:pPr>
              <a:r>
                <a:t/>
              </a:r>
              <a:endParaRPr sz="2800">
                <a:solidFill>
                  <a:srgbClr val="38761D"/>
                </a:solidFill>
                <a:latin typeface="Economica"/>
                <a:ea typeface="Economica"/>
                <a:cs typeface="Economica"/>
                <a:sym typeface="Economica"/>
              </a:endParaRPr>
            </a:p>
          </p:txBody>
        </p:sp>
        <p:sp>
          <p:nvSpPr>
            <p:cNvPr id="212" name="Google Shape;212;p40"/>
            <p:cNvSpPr txBox="1"/>
            <p:nvPr/>
          </p:nvSpPr>
          <p:spPr>
            <a:xfrm>
              <a:off x="184550" y="3940200"/>
              <a:ext cx="52632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38761D"/>
                  </a:solidFill>
                  <a:latin typeface="Economica"/>
                  <a:ea typeface="Economica"/>
                  <a:cs typeface="Economica"/>
                  <a:sym typeface="Economica"/>
                </a:rPr>
                <a:t>Corticospinal neurons can be several feet in length. Synapses have high ATP demands - many mitochondria!</a:t>
              </a:r>
              <a:endParaRPr sz="2800">
                <a:solidFill>
                  <a:srgbClr val="38761D"/>
                </a:solidFill>
                <a:latin typeface="Economica"/>
                <a:ea typeface="Economica"/>
                <a:cs typeface="Economica"/>
                <a:sym typeface="Economica"/>
              </a:endParaRPr>
            </a:p>
            <a:p>
              <a:pPr indent="0" lvl="0" marL="0" rtl="0" algn="l">
                <a:spcBef>
                  <a:spcPts val="0"/>
                </a:spcBef>
                <a:spcAft>
                  <a:spcPts val="0"/>
                </a:spcAft>
                <a:buNone/>
              </a:pPr>
              <a:r>
                <a:t/>
              </a:r>
              <a:endParaRPr sz="2800">
                <a:solidFill>
                  <a:srgbClr val="38761D"/>
                </a:solidFill>
                <a:latin typeface="Economica"/>
                <a:ea typeface="Economica"/>
                <a:cs typeface="Economica"/>
                <a:sym typeface="Economic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1"/>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scale of DNA in our body is staggering.</a:t>
            </a:r>
            <a:endParaRPr/>
          </a:p>
        </p:txBody>
      </p:sp>
      <p:sp>
        <p:nvSpPr>
          <p:cNvPr id="218" name="Google Shape;218;p41"/>
          <p:cNvSpPr txBox="1"/>
          <p:nvPr/>
        </p:nvSpPr>
        <p:spPr>
          <a:xfrm>
            <a:off x="413150" y="2492400"/>
            <a:ext cx="8047500" cy="831300"/>
          </a:xfrm>
          <a:prstGeom prst="rect">
            <a:avLst/>
          </a:prstGeom>
          <a:noFill/>
          <a:ln>
            <a:noFill/>
          </a:ln>
        </p:spPr>
        <p:txBody>
          <a:bodyPr anchorCtr="0" anchor="ctr" bIns="91425" lIns="91425" spcFirstLastPara="1" rIns="91425" wrap="square" tIns="91425">
            <a:noAutofit/>
          </a:bodyPr>
          <a:lstStyle/>
          <a:p>
            <a:pPr indent="-406400" lvl="0" marL="457200" rtl="0" algn="l">
              <a:lnSpc>
                <a:spcPct val="115000"/>
              </a:lnSpc>
              <a:spcBef>
                <a:spcPts val="0"/>
              </a:spcBef>
              <a:spcAft>
                <a:spcPts val="0"/>
              </a:spcAft>
              <a:buClr>
                <a:srgbClr val="38761D"/>
              </a:buClr>
              <a:buSzPts val="2800"/>
              <a:buFont typeface="Economica"/>
              <a:buChar char="●"/>
            </a:pPr>
            <a:r>
              <a:rPr b="1" lang="en" sz="2800">
                <a:solidFill>
                  <a:srgbClr val="38761D"/>
                </a:solidFill>
                <a:latin typeface="Economica"/>
                <a:ea typeface="Economica"/>
                <a:cs typeface="Economica"/>
                <a:sym typeface="Economica"/>
              </a:rPr>
              <a:t>A typical human is comprised of  roughly 40 trillion human cells</a:t>
            </a:r>
            <a:r>
              <a:rPr lang="en" sz="2800">
                <a:solidFill>
                  <a:srgbClr val="38761D"/>
                </a:solidFill>
                <a:latin typeface="Economica"/>
                <a:ea typeface="Economica"/>
                <a:cs typeface="Economica"/>
                <a:sym typeface="Economica"/>
              </a:rPr>
              <a:t> (excluding trillions of bacterial cells in our gut)</a:t>
            </a:r>
            <a:endParaRPr sz="2800">
              <a:solidFill>
                <a:srgbClr val="38761D"/>
              </a:solidFill>
              <a:latin typeface="Economica"/>
              <a:ea typeface="Economica"/>
              <a:cs typeface="Economica"/>
              <a:sym typeface="Economica"/>
            </a:endParaRPr>
          </a:p>
          <a:p>
            <a:pPr indent="-406400" lvl="0" marL="457200" rtl="0" algn="l">
              <a:lnSpc>
                <a:spcPct val="115000"/>
              </a:lnSpc>
              <a:spcBef>
                <a:spcPts val="0"/>
              </a:spcBef>
              <a:spcAft>
                <a:spcPts val="0"/>
              </a:spcAft>
              <a:buClr>
                <a:srgbClr val="38761D"/>
              </a:buClr>
              <a:buSzPts val="2800"/>
              <a:buFont typeface="Economica"/>
              <a:buChar char="●"/>
            </a:pPr>
            <a:r>
              <a:rPr lang="en" sz="2800">
                <a:solidFill>
                  <a:srgbClr val="38761D"/>
                </a:solidFill>
                <a:latin typeface="Economica"/>
                <a:ea typeface="Economica"/>
                <a:cs typeface="Economica"/>
                <a:sym typeface="Economica"/>
              </a:rPr>
              <a:t>If stretched out, each haploid genome would be </a:t>
            </a:r>
            <a:r>
              <a:rPr b="1" lang="en" sz="2800">
                <a:solidFill>
                  <a:srgbClr val="38761D"/>
                </a:solidFill>
                <a:latin typeface="Economica"/>
                <a:ea typeface="Economica"/>
                <a:cs typeface="Economica"/>
                <a:sym typeface="Economica"/>
              </a:rPr>
              <a:t>roughly 2 meters</a:t>
            </a:r>
            <a:r>
              <a:rPr lang="en" sz="2800">
                <a:solidFill>
                  <a:srgbClr val="38761D"/>
                </a:solidFill>
                <a:latin typeface="Economica"/>
                <a:ea typeface="Economica"/>
                <a:cs typeface="Economica"/>
                <a:sym typeface="Economica"/>
              </a:rPr>
              <a:t>.</a:t>
            </a:r>
            <a:endParaRPr sz="2800">
              <a:solidFill>
                <a:srgbClr val="38761D"/>
              </a:solidFill>
              <a:latin typeface="Economica"/>
              <a:ea typeface="Economica"/>
              <a:cs typeface="Economica"/>
              <a:sym typeface="Economica"/>
            </a:endParaRPr>
          </a:p>
          <a:p>
            <a:pPr indent="-406400" lvl="0" marL="457200" rtl="0" algn="l">
              <a:lnSpc>
                <a:spcPct val="115000"/>
              </a:lnSpc>
              <a:spcBef>
                <a:spcPts val="0"/>
              </a:spcBef>
              <a:spcAft>
                <a:spcPts val="0"/>
              </a:spcAft>
              <a:buClr>
                <a:srgbClr val="38761D"/>
              </a:buClr>
              <a:buSzPts val="2800"/>
              <a:buFont typeface="Economica"/>
              <a:buChar char="●"/>
            </a:pPr>
            <a:r>
              <a:rPr lang="en" sz="2800">
                <a:solidFill>
                  <a:srgbClr val="38761D"/>
                </a:solidFill>
                <a:latin typeface="Economica"/>
                <a:ea typeface="Economica"/>
                <a:cs typeface="Economica"/>
                <a:sym typeface="Economica"/>
              </a:rPr>
              <a:t>So, each cell has 4 meters of DNA.</a:t>
            </a:r>
            <a:endParaRPr sz="2800">
              <a:solidFill>
                <a:srgbClr val="38761D"/>
              </a:solidFill>
              <a:latin typeface="Economica"/>
              <a:ea typeface="Economica"/>
              <a:cs typeface="Economica"/>
              <a:sym typeface="Economica"/>
            </a:endParaRPr>
          </a:p>
          <a:p>
            <a:pPr indent="-406400" lvl="0" marL="457200" rtl="0" algn="l">
              <a:lnSpc>
                <a:spcPct val="115000"/>
              </a:lnSpc>
              <a:spcBef>
                <a:spcPts val="0"/>
              </a:spcBef>
              <a:spcAft>
                <a:spcPts val="0"/>
              </a:spcAft>
              <a:buClr>
                <a:srgbClr val="38761D"/>
              </a:buClr>
              <a:buSzPts val="2800"/>
              <a:buFont typeface="Economica"/>
              <a:buChar char="●"/>
            </a:pPr>
            <a:r>
              <a:rPr lang="en" sz="2800">
                <a:solidFill>
                  <a:srgbClr val="38761D"/>
                </a:solidFill>
                <a:latin typeface="Economica"/>
                <a:ea typeface="Economica"/>
                <a:cs typeface="Economica"/>
                <a:sym typeface="Economica"/>
              </a:rPr>
              <a:t>40 trillion * 4 meters = 160 trillion meters.</a:t>
            </a:r>
            <a:endParaRPr sz="2800">
              <a:solidFill>
                <a:srgbClr val="38761D"/>
              </a:solidFill>
              <a:latin typeface="Economica"/>
              <a:ea typeface="Economica"/>
              <a:cs typeface="Economica"/>
              <a:sym typeface="Economica"/>
            </a:endParaRPr>
          </a:p>
          <a:p>
            <a:pPr indent="-406400" lvl="0" marL="457200" rtl="0" algn="l">
              <a:lnSpc>
                <a:spcPct val="115000"/>
              </a:lnSpc>
              <a:spcBef>
                <a:spcPts val="0"/>
              </a:spcBef>
              <a:spcAft>
                <a:spcPts val="0"/>
              </a:spcAft>
              <a:buClr>
                <a:srgbClr val="38761D"/>
              </a:buClr>
              <a:buSzPts val="2800"/>
              <a:buFont typeface="Economica"/>
              <a:buChar char="●"/>
            </a:pPr>
            <a:r>
              <a:rPr lang="en" sz="2800">
                <a:solidFill>
                  <a:srgbClr val="38761D"/>
                </a:solidFill>
                <a:latin typeface="Economica"/>
                <a:ea typeface="Economica"/>
                <a:cs typeface="Economica"/>
                <a:sym typeface="Economica"/>
              </a:rPr>
              <a:t>160 trillion meters / 1609.34 = 99,750,623,441 miles</a:t>
            </a:r>
            <a:endParaRPr sz="2800">
              <a:solidFill>
                <a:srgbClr val="38761D"/>
              </a:solidFill>
              <a:latin typeface="Economica"/>
              <a:ea typeface="Economica"/>
              <a:cs typeface="Economica"/>
              <a:sym typeface="Economica"/>
            </a:endParaRPr>
          </a:p>
          <a:p>
            <a:pPr indent="-406400" lvl="0" marL="457200" rtl="0" algn="l">
              <a:lnSpc>
                <a:spcPct val="115000"/>
              </a:lnSpc>
              <a:spcBef>
                <a:spcPts val="0"/>
              </a:spcBef>
              <a:spcAft>
                <a:spcPts val="0"/>
              </a:spcAft>
              <a:buClr>
                <a:srgbClr val="38761D"/>
              </a:buClr>
              <a:buSzPts val="2800"/>
              <a:buFont typeface="Economica"/>
              <a:buChar char="●"/>
            </a:pPr>
            <a:r>
              <a:rPr lang="en" sz="2800">
                <a:solidFill>
                  <a:srgbClr val="38761D"/>
                </a:solidFill>
                <a:latin typeface="Economica"/>
                <a:ea typeface="Economica"/>
                <a:cs typeface="Economica"/>
                <a:sym typeface="Economica"/>
              </a:rPr>
              <a:t>99,750,623,441 / 92,960,000 = 1,073.05 trips to the sun.</a:t>
            </a:r>
            <a:endParaRPr sz="2800">
              <a:solidFill>
                <a:srgbClr val="38761D"/>
              </a:solidFill>
              <a:latin typeface="Economica"/>
              <a:ea typeface="Economica"/>
              <a:cs typeface="Economica"/>
              <a:sym typeface="Economica"/>
            </a:endParaRPr>
          </a:p>
        </p:txBody>
      </p:sp>
      <p:sp>
        <p:nvSpPr>
          <p:cNvPr id="219" name="Google Shape;219;p41"/>
          <p:cNvSpPr txBox="1"/>
          <p:nvPr/>
        </p:nvSpPr>
        <p:spPr>
          <a:xfrm>
            <a:off x="184550" y="3940200"/>
            <a:ext cx="52632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solidFill>
                <a:srgbClr val="38761D"/>
              </a:solidFill>
              <a:latin typeface="Economica"/>
              <a:ea typeface="Economica"/>
              <a:cs typeface="Economica"/>
              <a:sym typeface="Economica"/>
            </a:endParaRPr>
          </a:p>
          <a:p>
            <a:pPr indent="0" lvl="0" marL="0" rtl="0" algn="l">
              <a:spcBef>
                <a:spcPts val="0"/>
              </a:spcBef>
              <a:spcAft>
                <a:spcPts val="0"/>
              </a:spcAft>
              <a:buNone/>
            </a:pPr>
            <a:r>
              <a:t/>
            </a:r>
            <a:endParaRPr sz="2800">
              <a:solidFill>
                <a:srgbClr val="38761D"/>
              </a:solidFill>
              <a:latin typeface="Economica"/>
              <a:ea typeface="Economica"/>
              <a:cs typeface="Economica"/>
              <a:sym typeface="Economica"/>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